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5" r:id="rId2"/>
    <p:sldId id="309" r:id="rId3"/>
    <p:sldId id="282" r:id="rId4"/>
    <p:sldId id="284" r:id="rId5"/>
    <p:sldId id="283" r:id="rId6"/>
    <p:sldId id="310" r:id="rId7"/>
    <p:sldId id="311" r:id="rId8"/>
    <p:sldId id="314" r:id="rId9"/>
    <p:sldId id="316" r:id="rId10"/>
    <p:sldId id="315" r:id="rId11"/>
    <p:sldId id="313" r:id="rId12"/>
    <p:sldId id="317" r:id="rId13"/>
    <p:sldId id="320" r:id="rId14"/>
    <p:sldId id="318" r:id="rId15"/>
    <p:sldId id="319" r:id="rId16"/>
    <p:sldId id="324" r:id="rId17"/>
    <p:sldId id="323" r:id="rId18"/>
    <p:sldId id="322" r:id="rId19"/>
    <p:sldId id="321" r:id="rId20"/>
    <p:sldId id="325" r:id="rId21"/>
    <p:sldId id="326" r:id="rId22"/>
    <p:sldId id="327" r:id="rId23"/>
    <p:sldId id="312" r:id="rId24"/>
    <p:sldId id="307" r:id="rId25"/>
    <p:sldId id="328" r:id="rId26"/>
    <p:sldId id="329" r:id="rId27"/>
    <p:sldId id="331" r:id="rId28"/>
    <p:sldId id="330" r:id="rId29"/>
    <p:sldId id="304" r:id="rId30"/>
    <p:sldId id="295" r:id="rId31"/>
  </p:sldIdLst>
  <p:sldSz cx="9144000" cy="6858000" type="screen4x3"/>
  <p:notesSz cx="6858000" cy="9144000"/>
  <p:embeddedFontLst>
    <p:embeddedFont>
      <p:font typeface="Monotype Corsiva" panose="03010101010201010101" pitchFamily="66" charset="0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FE76-45C9-4A79-A5B9-0BD95A7DFBF1}" type="datetimeFigureOut">
              <a:rPr lang="bg-BG" smtClean="0"/>
              <a:t>29.9.2013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965-9198-4ADE-AAE3-2F4E7D831B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842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FE76-45C9-4A79-A5B9-0BD95A7DFBF1}" type="datetimeFigureOut">
              <a:rPr lang="bg-BG" smtClean="0"/>
              <a:t>29.9.2013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965-9198-4ADE-AAE3-2F4E7D831B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0438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FE76-45C9-4A79-A5B9-0BD95A7DFBF1}" type="datetimeFigureOut">
              <a:rPr lang="bg-BG" smtClean="0"/>
              <a:t>29.9.2013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965-9198-4ADE-AAE3-2F4E7D831B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9458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FE76-45C9-4A79-A5B9-0BD95A7DFBF1}" type="datetimeFigureOut">
              <a:rPr lang="bg-BG" smtClean="0"/>
              <a:t>29.9.2013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965-9198-4ADE-AAE3-2F4E7D831B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3876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FE76-45C9-4A79-A5B9-0BD95A7DFBF1}" type="datetimeFigureOut">
              <a:rPr lang="bg-BG" smtClean="0"/>
              <a:t>29.9.2013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965-9198-4ADE-AAE3-2F4E7D831B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2609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FE76-45C9-4A79-A5B9-0BD95A7DFBF1}" type="datetimeFigureOut">
              <a:rPr lang="bg-BG" smtClean="0"/>
              <a:t>29.9.2013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965-9198-4ADE-AAE3-2F4E7D831B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6743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FE76-45C9-4A79-A5B9-0BD95A7DFBF1}" type="datetimeFigureOut">
              <a:rPr lang="bg-BG" smtClean="0"/>
              <a:t>29.9.2013 г.</a:t>
            </a:fld>
            <a:endParaRPr 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965-9198-4ADE-AAE3-2F4E7D831B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9268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FE76-45C9-4A79-A5B9-0BD95A7DFBF1}" type="datetimeFigureOut">
              <a:rPr lang="bg-BG" smtClean="0"/>
              <a:t>29.9.2013 г.</a:t>
            </a:fld>
            <a:endParaRPr 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965-9198-4ADE-AAE3-2F4E7D831B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9307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FE76-45C9-4A79-A5B9-0BD95A7DFBF1}" type="datetimeFigureOut">
              <a:rPr lang="bg-BG" smtClean="0"/>
              <a:t>29.9.2013 г.</a:t>
            </a:fld>
            <a:endParaRPr 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965-9198-4ADE-AAE3-2F4E7D831B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783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FE76-45C9-4A79-A5B9-0BD95A7DFBF1}" type="datetimeFigureOut">
              <a:rPr lang="bg-BG" smtClean="0"/>
              <a:t>29.9.2013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965-9198-4ADE-AAE3-2F4E7D831B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1118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FE76-45C9-4A79-A5B9-0BD95A7DFBF1}" type="datetimeFigureOut">
              <a:rPr lang="bg-BG" smtClean="0"/>
              <a:t>29.9.2013 г.</a:t>
            </a:fld>
            <a:endParaRPr 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C2965-9198-4ADE-AAE3-2F4E7D831B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1804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0FE76-45C9-4A79-A5B9-0BD95A7DFBF1}" type="datetimeFigureOut">
              <a:rPr lang="bg-BG" smtClean="0"/>
              <a:t>29.9.2013 г.</a:t>
            </a:fld>
            <a:endParaRPr 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C2965-9198-4ADE-AAE3-2F4E7D831B3C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2520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slide" Target="slide24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jpeg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microsoft.com/office/2007/relationships/hdphoto" Target="../media/hdphoto7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93.jpeg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88.png"/><Relationship Id="rId7" Type="http://schemas.openxmlformats.org/officeDocument/2006/relationships/image" Target="../media/image9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microsoft.com/office/2007/relationships/hdphoto" Target="../media/hdphoto7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7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slide" Target="slide24.xml"/><Relationship Id="rId10" Type="http://schemas.openxmlformats.org/officeDocument/2006/relationships/image" Target="../media/image20.jpeg"/><Relationship Id="rId4" Type="http://schemas.microsoft.com/office/2007/relationships/hdphoto" Target="../media/hdphoto6.wdp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5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slide" Target="slide24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6" name="Picture 2" descr="http://www.touristlocator.com/wp-content/uploads/2013/05/Sofia-kola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0692"/>
            <a:ext cx="5960288" cy="4478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3" descr="C:\Documents and Settings\VESI\Desktop\ЧО и ЧП - 3 клас\1_2eb1cd7116011604e3b4f8798decdf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66" y="1992968"/>
            <a:ext cx="1834464" cy="258815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VESI\Desktop\ЧО и ЧП - 3 клас\1_2b1cd92e942794497b3d5444c2f173b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3750">
            <a:off x="6974385" y="4538586"/>
            <a:ext cx="1301425" cy="18361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9502"/>
          <a:stretch/>
        </p:blipFill>
        <p:spPr bwMode="auto">
          <a:xfrm>
            <a:off x="179512" y="6379456"/>
            <a:ext cx="5529263" cy="52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20" b="8755"/>
          <a:stretch/>
        </p:blipFill>
        <p:spPr bwMode="auto">
          <a:xfrm>
            <a:off x="-18999" y="116632"/>
            <a:ext cx="9163000" cy="195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30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474892" y="332656"/>
            <a:ext cx="8515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>През 809 г.,при управлението на </a:t>
            </a:r>
            <a:r>
              <a:rPr lang="bg-BG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bg-BG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 Крум</a:t>
            </a:r>
            <a:r>
              <a:rPr lang="bg-BG" sz="2800" dirty="0" smtClean="0">
                <a:solidFill>
                  <a:srgbClr val="002060"/>
                </a:solidFill>
              </a:rPr>
              <a:t>,градът влиза в пределите на българската държава. Получава българското име </a:t>
            </a:r>
            <a:r>
              <a:rPr lang="bg-BG" sz="2800" b="1" dirty="0" smtClean="0">
                <a:solidFill>
                  <a:srgbClr val="FF0000"/>
                </a:solidFill>
              </a:rPr>
              <a:t>Средец</a:t>
            </a:r>
            <a:r>
              <a:rPr lang="bg-BG" sz="2800" dirty="0" smtClean="0">
                <a:solidFill>
                  <a:srgbClr val="002060"/>
                </a:solidFill>
              </a:rPr>
              <a:t>.</a:t>
            </a:r>
            <a:endParaRPr lang="bg-BG" sz="2800" dirty="0">
              <a:solidFill>
                <a:srgbClr val="002060"/>
              </a:solidFill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208509" y="1844824"/>
            <a:ext cx="8515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>През 14 век градът е наречен </a:t>
            </a:r>
          </a:p>
          <a:p>
            <a:r>
              <a:rPr lang="bg-BG" sz="2800" b="1" dirty="0" smtClean="0">
                <a:solidFill>
                  <a:srgbClr val="FF0000"/>
                </a:solidFill>
              </a:rPr>
              <a:t>София, </a:t>
            </a:r>
            <a:r>
              <a:rPr lang="bg-BG" sz="2800" dirty="0" smtClean="0">
                <a:solidFill>
                  <a:srgbClr val="002060"/>
                </a:solidFill>
              </a:rPr>
              <a:t>на</a:t>
            </a:r>
            <a:r>
              <a:rPr lang="bg-BG" sz="2800" b="1" dirty="0" smtClean="0">
                <a:solidFill>
                  <a:srgbClr val="002060"/>
                </a:solidFill>
              </a:rPr>
              <a:t> </a:t>
            </a:r>
            <a:r>
              <a:rPr lang="bg-BG" sz="2800" dirty="0" smtClean="0">
                <a:solidFill>
                  <a:srgbClr val="002060"/>
                </a:solidFill>
              </a:rPr>
              <a:t>името на големия </a:t>
            </a:r>
          </a:p>
          <a:p>
            <a:r>
              <a:rPr lang="bg-BG" sz="2800" dirty="0" smtClean="0">
                <a:solidFill>
                  <a:srgbClr val="002060"/>
                </a:solidFill>
              </a:rPr>
              <a:t>християнски</a:t>
            </a:r>
            <a:r>
              <a:rPr lang="bg-BG" sz="2800" b="1" dirty="0" smtClean="0">
                <a:solidFill>
                  <a:srgbClr val="002060"/>
                </a:solidFill>
              </a:rPr>
              <a:t> </a:t>
            </a:r>
            <a:r>
              <a:rPr lang="bg-BG" sz="2800" b="1" dirty="0" smtClean="0">
                <a:solidFill>
                  <a:srgbClr val="FF0000"/>
                </a:solidFill>
              </a:rPr>
              <a:t>храм „Света София“</a:t>
            </a:r>
            <a:r>
              <a:rPr lang="bg-BG" sz="2800" dirty="0" smtClean="0">
                <a:solidFill>
                  <a:srgbClr val="FF0000"/>
                </a:solidFill>
              </a:rPr>
              <a:t>.</a:t>
            </a:r>
            <a:endParaRPr lang="bg-BG" sz="2800" dirty="0">
              <a:solidFill>
                <a:srgbClr val="FF0000"/>
              </a:solidFill>
            </a:endParaRPr>
          </a:p>
        </p:txBody>
      </p:sp>
      <p:pic>
        <p:nvPicPr>
          <p:cNvPr id="9220" name="Picture 4" descr="http://clubbalcanica.files.wordpress.com/2013/03/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413" y="3567483"/>
            <a:ext cx="5393252" cy="291251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rooms.bg/photos/94014_starinen-hram--sveta-sofiq--sofiq.jpg?r=344x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0664" y="4149080"/>
            <a:ext cx="3147415" cy="2330921"/>
          </a:xfrm>
          <a:prstGeom prst="roundRect">
            <a:avLst>
              <a:gd name="adj" fmla="val 22978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8" name="Picture 2" descr="http://svetimesta.com/uploads/gallery/2011/08/c6967dd20fea6a5eb9e274d678770fb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9172" y="1261166"/>
            <a:ext cx="3403080" cy="255231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0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636460" y="332655"/>
            <a:ext cx="81302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b="1" dirty="0" smtClean="0">
                <a:solidFill>
                  <a:srgbClr val="002060"/>
                </a:solidFill>
              </a:rPr>
              <a:t>След Освобождението на България от османско </a:t>
            </a:r>
            <a:r>
              <a:rPr lang="bg-BG" sz="2800" b="1" dirty="0" smtClean="0">
                <a:solidFill>
                  <a:srgbClr val="002060"/>
                </a:solidFill>
              </a:rPr>
              <a:t>иго, </a:t>
            </a:r>
            <a:r>
              <a:rPr lang="bg-BG" sz="2800" b="1" dirty="0" smtClean="0">
                <a:solidFill>
                  <a:srgbClr val="002060"/>
                </a:solidFill>
              </a:rPr>
              <a:t>София е избрана за столица на България.</a:t>
            </a:r>
            <a:endParaRPr lang="bg-BG" sz="2800" b="1" dirty="0">
              <a:solidFill>
                <a:srgbClr val="002060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398612" y="1263873"/>
            <a:ext cx="8443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>Това спомага за бързото превръщане на града във важен политически, административен, икономически, научен и културен център на страната.</a:t>
            </a:r>
            <a:endParaRPr lang="bg-BG" sz="2800" dirty="0">
              <a:solidFill>
                <a:srgbClr val="002060"/>
              </a:solidFill>
            </a:endParaRPr>
          </a:p>
        </p:txBody>
      </p:sp>
      <p:pic>
        <p:nvPicPr>
          <p:cNvPr id="11266" name="Picture 2" descr="http://www.priroda.bg/userfiles/image/2009/04-22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2" y="2780928"/>
            <a:ext cx="5129268" cy="349722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oldsofiaart.cl.bas.bg/Oberbauer/Details/0000000000048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8300" y="3284984"/>
            <a:ext cx="3750771" cy="2376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5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2987824" y="392426"/>
            <a:ext cx="3168352" cy="864095"/>
          </a:xfrm>
          <a:prstGeom prst="rect">
            <a:avLst/>
          </a:prstGeom>
          <a:noFill/>
        </p:spPr>
        <p:txBody>
          <a:bodyPr wrap="none" rtlCol="0">
            <a:prstTxWarp prst="textChevron">
              <a:avLst>
                <a:gd name="adj" fmla="val 2552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София днес</a:t>
            </a:r>
            <a:endParaRPr lang="bg-BG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http://upload.wikimedia.org/wikipedia/commons/c/c4/Karta_bg_shabl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15" y="380203"/>
            <a:ext cx="958437" cy="6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ово поле 7">
            <a:hlinkClick r:id="rId5" action="ppaction://hlinksldjump"/>
          </p:cNvPr>
          <p:cNvSpPr txBox="1"/>
          <p:nvPr/>
        </p:nvSpPr>
        <p:spPr>
          <a:xfrm>
            <a:off x="8101524" y="536515"/>
            <a:ext cx="74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  <a:hlinkClick r:id="rId5" action="ppaction://hlinksldjump"/>
              </a:rPr>
              <a:t>план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723275" y="1124743"/>
            <a:ext cx="76974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altLang="bg-BG" sz="2800" dirty="0">
                <a:solidFill>
                  <a:srgbClr val="002060"/>
                </a:solidFill>
              </a:rPr>
              <a:t>Днес София е най-важният стопански, културен,</a:t>
            </a:r>
          </a:p>
          <a:p>
            <a:r>
              <a:rPr lang="bg-BG" altLang="bg-BG" sz="2800" dirty="0" smtClean="0">
                <a:solidFill>
                  <a:srgbClr val="002060"/>
                </a:solidFill>
              </a:rPr>
              <a:t>    транспортен  </a:t>
            </a:r>
            <a:r>
              <a:rPr lang="bg-BG" altLang="bg-BG" sz="2800" dirty="0">
                <a:solidFill>
                  <a:srgbClr val="002060"/>
                </a:solidFill>
              </a:rPr>
              <a:t>и  научен център в България.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94714"/>
            <a:ext cx="6264696" cy="438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38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25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683568" y="212458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002060"/>
                </a:solidFill>
              </a:rPr>
              <a:t>В столицата се намират             </a:t>
            </a:r>
            <a:endParaRPr lang="bg-BG" altLang="bg-BG" sz="2800" dirty="0">
              <a:solidFill>
                <a:srgbClr val="002060"/>
              </a:solidFill>
            </a:endParaRPr>
          </a:p>
        </p:txBody>
      </p:sp>
      <p:pic>
        <p:nvPicPr>
          <p:cNvPr id="15362" name="Picture 2" descr="http://www.sofia.bg/photo/20101291640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771726"/>
            <a:ext cx="6300936" cy="472570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авоъгълник 6"/>
          <p:cNvSpPr/>
          <p:nvPr/>
        </p:nvSpPr>
        <p:spPr>
          <a:xfrm>
            <a:off x="4312528" y="212458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b="1" dirty="0" smtClean="0">
                <a:solidFill>
                  <a:srgbClr val="FF0000"/>
                </a:solidFill>
              </a:rPr>
              <a:t>Народното събрание,</a:t>
            </a:r>
            <a:endParaRPr lang="bg-BG" altLang="bg-BG" sz="2800" b="1" dirty="0">
              <a:solidFill>
                <a:srgbClr val="FF0000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717888" y="716710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b="1" dirty="0" smtClean="0">
                <a:solidFill>
                  <a:srgbClr val="FF0000"/>
                </a:solidFill>
              </a:rPr>
              <a:t>Министерският съвет,</a:t>
            </a:r>
            <a:endParaRPr lang="bg-BG" altLang="bg-BG" sz="2800" b="1" dirty="0">
              <a:solidFill>
                <a:srgbClr val="FF0000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4319736" y="735678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b="1" dirty="0" smtClean="0">
                <a:solidFill>
                  <a:srgbClr val="FF0000"/>
                </a:solidFill>
              </a:rPr>
              <a:t>Президентството,</a:t>
            </a:r>
            <a:endParaRPr lang="bg-BG" altLang="bg-BG" sz="2800" b="1" dirty="0">
              <a:solidFill>
                <a:srgbClr val="FF0000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683568" y="1245952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b="1" dirty="0" smtClean="0">
                <a:solidFill>
                  <a:srgbClr val="FF0000"/>
                </a:solidFill>
              </a:rPr>
              <a:t>Съдебната палата,</a:t>
            </a:r>
            <a:endParaRPr lang="bg-BG" altLang="bg-BG" sz="2800" b="1" dirty="0">
              <a:solidFill>
                <a:srgbClr val="FF0000"/>
              </a:solidFill>
            </a:endParaRPr>
          </a:p>
        </p:txBody>
      </p:sp>
      <p:sp>
        <p:nvSpPr>
          <p:cNvPr id="11" name="Правоъгълник 10"/>
          <p:cNvSpPr/>
          <p:nvPr/>
        </p:nvSpPr>
        <p:spPr>
          <a:xfrm>
            <a:off x="3635896" y="1245952"/>
            <a:ext cx="5206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002060"/>
                </a:solidFill>
              </a:rPr>
              <a:t>откъдето се управлява страната.             </a:t>
            </a:r>
            <a:endParaRPr lang="bg-BG" altLang="bg-BG" sz="2800" dirty="0">
              <a:solidFill>
                <a:srgbClr val="002060"/>
              </a:solidFill>
            </a:endParaRPr>
          </a:p>
        </p:txBody>
      </p:sp>
      <p:pic>
        <p:nvPicPr>
          <p:cNvPr id="15364" name="Picture 4" descr="http://www.eufunds.bg/news_pics/27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151" y="1769173"/>
            <a:ext cx="7062306" cy="472825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nakratko.bg/Photos/20130808124657-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4085" y="1771726"/>
            <a:ext cx="7099372" cy="474168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tl.adapttoweb.com/wp-content/uploads/2012/03/001976453209bb239455dc785eb0d62d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0697" y="1774235"/>
            <a:ext cx="7114573" cy="473917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http://www.bgrentacar.eu/locations/sofia-avto-proka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5008" y="1752139"/>
            <a:ext cx="7243914" cy="475291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3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611560" y="332656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002060"/>
                </a:solidFill>
              </a:rPr>
              <a:t>Тук е             </a:t>
            </a:r>
            <a:endParaRPr lang="bg-BG" altLang="bg-BG" sz="2800" dirty="0">
              <a:solidFill>
                <a:srgbClr val="002060"/>
              </a:solidFill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1547664" y="33265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b="1" dirty="0" smtClean="0">
                <a:solidFill>
                  <a:srgbClr val="FF0000"/>
                </a:solidFill>
              </a:rPr>
              <a:t>СУ „Свети Климент Охридски“.</a:t>
            </a:r>
            <a:endParaRPr lang="bg-BG" altLang="bg-BG" sz="28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bnr.bg/sites/hristobotev/shows/society/nashiat-den/society/PublishingImages/562/11-11-25-0683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76589"/>
            <a:ext cx="7297613" cy="410341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авоъгълник 7"/>
          <p:cNvSpPr/>
          <p:nvPr/>
        </p:nvSpPr>
        <p:spPr>
          <a:xfrm>
            <a:off x="827584" y="2204864"/>
            <a:ext cx="7153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b="1" dirty="0">
                <a:solidFill>
                  <a:srgbClr val="FFC000"/>
                </a:solidFill>
              </a:rPr>
              <a:t>е</a:t>
            </a:r>
            <a:r>
              <a:rPr lang="bg-BG" altLang="bg-BG" sz="2800" b="1" dirty="0" smtClean="0">
                <a:solidFill>
                  <a:srgbClr val="FFC000"/>
                </a:solidFill>
              </a:rPr>
              <a:t>дин от най-големите и стари университети</a:t>
            </a:r>
          </a:p>
          <a:p>
            <a:r>
              <a:rPr lang="bg-BG" altLang="bg-BG" sz="2800" b="1" dirty="0">
                <a:solidFill>
                  <a:srgbClr val="FFC000"/>
                </a:solidFill>
              </a:rPr>
              <a:t>н</a:t>
            </a:r>
            <a:r>
              <a:rPr lang="bg-BG" altLang="bg-BG" sz="2800" b="1" dirty="0" smtClean="0">
                <a:solidFill>
                  <a:srgbClr val="FFC000"/>
                </a:solidFill>
              </a:rPr>
              <a:t>а Балканския полуостров</a:t>
            </a:r>
            <a:endParaRPr lang="bg-BG" altLang="bg-BG" sz="2800" b="1" dirty="0">
              <a:solidFill>
                <a:srgbClr val="FFC000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6444208" y="332656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002060"/>
                </a:solidFill>
              </a:rPr>
              <a:t>До него е             </a:t>
            </a:r>
            <a:endParaRPr lang="bg-BG" altLang="bg-BG" sz="2800" dirty="0">
              <a:solidFill>
                <a:srgbClr val="002060"/>
              </a:solidFill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277024" y="821819"/>
            <a:ext cx="8727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b="1" dirty="0" smtClean="0">
                <a:solidFill>
                  <a:srgbClr val="FF0000"/>
                </a:solidFill>
              </a:rPr>
              <a:t>Националната библиотека „Св. Св. Кирил и Методий“.</a:t>
            </a:r>
            <a:endParaRPr lang="bg-BG" altLang="bg-BG" sz="2800" b="1" dirty="0">
              <a:solidFill>
                <a:srgbClr val="FF0000"/>
              </a:solidFill>
            </a:endParaRPr>
          </a:p>
        </p:txBody>
      </p:sp>
      <p:pic>
        <p:nvPicPr>
          <p:cNvPr id="17418" name="Picture 10" descr="http://stara-sofia.com/nbibloutside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517" y="2376588"/>
            <a:ext cx="2343698" cy="409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detstvoto.net/uploads/posts/2008-05/1211635963_p10404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8741" y="2352090"/>
            <a:ext cx="5511040" cy="413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авоъгълник 14"/>
          <p:cNvSpPr/>
          <p:nvPr/>
        </p:nvSpPr>
        <p:spPr>
          <a:xfrm>
            <a:off x="743822" y="2204864"/>
            <a:ext cx="7294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FF0000"/>
                </a:solidFill>
              </a:rPr>
              <a:t>Тук се съхраняват ценни ръкописи и книги.</a:t>
            </a:r>
            <a:endParaRPr lang="bg-BG" altLang="bg-BG" sz="2800" dirty="0">
              <a:solidFill>
                <a:srgbClr val="FF0000"/>
              </a:solidFill>
            </a:endParaRPr>
          </a:p>
        </p:txBody>
      </p:sp>
      <p:sp>
        <p:nvSpPr>
          <p:cNvPr id="16" name="Правоъгълник 15"/>
          <p:cNvSpPr/>
          <p:nvPr/>
        </p:nvSpPr>
        <p:spPr>
          <a:xfrm>
            <a:off x="323528" y="1295776"/>
            <a:ext cx="22152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002060"/>
                </a:solidFill>
              </a:rPr>
              <a:t>Наблизо са и</a:t>
            </a:r>
            <a:endParaRPr lang="bg-BG" altLang="bg-BG" sz="2800" dirty="0">
              <a:solidFill>
                <a:srgbClr val="002060"/>
              </a:solidFill>
            </a:endParaRPr>
          </a:p>
        </p:txBody>
      </p:sp>
      <p:sp>
        <p:nvSpPr>
          <p:cNvPr id="18" name="Правоъгълник 17"/>
          <p:cNvSpPr/>
          <p:nvPr/>
        </p:nvSpPr>
        <p:spPr>
          <a:xfrm>
            <a:off x="2411759" y="1295776"/>
            <a:ext cx="5256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b="1" dirty="0" smtClean="0">
                <a:solidFill>
                  <a:srgbClr val="FF0000"/>
                </a:solidFill>
              </a:rPr>
              <a:t>Народният </a:t>
            </a:r>
            <a:r>
              <a:rPr lang="bg-BG" altLang="bg-BG" sz="2800" b="1" dirty="0">
                <a:solidFill>
                  <a:srgbClr val="FF0000"/>
                </a:solidFill>
              </a:rPr>
              <a:t>т</a:t>
            </a:r>
            <a:r>
              <a:rPr lang="bg-BG" altLang="bg-BG" sz="2800" b="1" dirty="0" smtClean="0">
                <a:solidFill>
                  <a:srgbClr val="FF0000"/>
                </a:solidFill>
              </a:rPr>
              <a:t>еатър „Иван Вазов“</a:t>
            </a:r>
            <a:endParaRPr lang="bg-BG" altLang="bg-BG" sz="2800" b="1" dirty="0">
              <a:solidFill>
                <a:srgbClr val="FF0000"/>
              </a:solidFill>
            </a:endParaRPr>
          </a:p>
        </p:txBody>
      </p:sp>
      <p:pic>
        <p:nvPicPr>
          <p:cNvPr id="17422" name="Picture 14" descr="http://img.photo-forum.net/site_pics/181/l_1238332373_IvanVazov-HDR-Tpf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517" y="2195157"/>
            <a:ext cx="7353198" cy="427628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авоъгълник 20"/>
          <p:cNvSpPr/>
          <p:nvPr/>
        </p:nvSpPr>
        <p:spPr>
          <a:xfrm>
            <a:off x="7537332" y="1295776"/>
            <a:ext cx="500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002060"/>
                </a:solidFill>
              </a:rPr>
              <a:t>и</a:t>
            </a:r>
            <a:endParaRPr lang="bg-BG" altLang="bg-BG" sz="2800" dirty="0">
              <a:solidFill>
                <a:srgbClr val="002060"/>
              </a:solidFill>
            </a:endParaRPr>
          </a:p>
        </p:txBody>
      </p:sp>
      <p:sp>
        <p:nvSpPr>
          <p:cNvPr id="22" name="Правоъгълник 21"/>
          <p:cNvSpPr/>
          <p:nvPr/>
        </p:nvSpPr>
        <p:spPr>
          <a:xfrm>
            <a:off x="330029" y="1707380"/>
            <a:ext cx="6114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b="1" dirty="0" smtClean="0">
                <a:solidFill>
                  <a:srgbClr val="FF0000"/>
                </a:solidFill>
              </a:rPr>
              <a:t>Софийска национална опера и балет.</a:t>
            </a:r>
            <a:endParaRPr lang="bg-BG" altLang="bg-BG" sz="2800" b="1" dirty="0">
              <a:solidFill>
                <a:srgbClr val="FF0000"/>
              </a:solidFill>
            </a:endParaRPr>
          </a:p>
        </p:txBody>
      </p:sp>
      <p:pic>
        <p:nvPicPr>
          <p:cNvPr id="17424" name="Picture 16" descr="http://www.touristlocator.com/wp-content/uploads/2012/03/beb2a7235a7d6fdc233bbc55f0f5c934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589" y="2199968"/>
            <a:ext cx="7387126" cy="427146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0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/>
      <p:bldP spid="16" grpId="0"/>
      <p:bldP spid="18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1727684" y="332656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002060"/>
                </a:solidFill>
              </a:rPr>
              <a:t>В центъра на София се извисяват още</a:t>
            </a:r>
            <a:endParaRPr lang="bg-BG" altLang="bg-BG" sz="28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://hoteli-vili.com/picture/sights/vbig/13543614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76" y="1763189"/>
            <a:ext cx="6624736" cy="471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1619672" y="764704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храм-паметникът „Александър </a:t>
            </a:r>
            <a:r>
              <a:rPr lang="bg-BG" altLang="bg-BG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Невски“</a:t>
            </a:r>
            <a:endParaRPr lang="bg-BG" sz="2800" dirty="0"/>
          </a:p>
        </p:txBody>
      </p:sp>
      <p:pic>
        <p:nvPicPr>
          <p:cNvPr id="16388" name="Picture 4" descr="http://1.bp.blogspot.com/_3b2jRXgqlCA/TMk73HYZdcI/AAAAAAAAAp8/INPQ3f94Xfs/s1600/20101024_0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8"/>
          <a:stretch/>
        </p:blipFill>
        <p:spPr bwMode="auto">
          <a:xfrm>
            <a:off x="5993436" y="1763189"/>
            <a:ext cx="1847484" cy="171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авоъгълник 8"/>
          <p:cNvSpPr/>
          <p:nvPr/>
        </p:nvSpPr>
        <p:spPr>
          <a:xfrm>
            <a:off x="1619672" y="1239969"/>
            <a:ext cx="504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002060"/>
                </a:solidFill>
              </a:rPr>
              <a:t>и</a:t>
            </a:r>
            <a:endParaRPr lang="bg-BG" altLang="bg-BG" sz="2800" dirty="0">
              <a:solidFill>
                <a:srgbClr val="002060"/>
              </a:solidFill>
            </a:endParaRPr>
          </a:p>
        </p:txBody>
      </p:sp>
      <p:pic>
        <p:nvPicPr>
          <p:cNvPr id="16392" name="Picture 8" descr="http://commondatastorage.googleapis.com/static.panoramio.com/photos/original/3219347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31775" y="1763189"/>
            <a:ext cx="6624737" cy="471681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touristlocator.com/wp-content/uploads/2012/03/430x47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657" y="1763189"/>
            <a:ext cx="1396711" cy="15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авоъгълник 11"/>
          <p:cNvSpPr/>
          <p:nvPr/>
        </p:nvSpPr>
        <p:spPr>
          <a:xfrm>
            <a:off x="1892308" y="1239969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църквата „Света Неделя“.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9492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098" name="Picture 2" descr="http://www.manager.bg/sites/default/files/news_photos/ndk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039" y="1052736"/>
            <a:ext cx="4122849" cy="309634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авоъгълник 5"/>
          <p:cNvSpPr/>
          <p:nvPr/>
        </p:nvSpPr>
        <p:spPr>
          <a:xfrm>
            <a:off x="1691680" y="324019"/>
            <a:ext cx="5462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002060"/>
                </a:solidFill>
              </a:rPr>
              <a:t>Национален дворец на културата</a:t>
            </a:r>
            <a:endParaRPr lang="bg-BG" altLang="bg-BG" sz="2800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://www.education-world.eu/imc/ndk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052736"/>
            <a:ext cx="4397055" cy="309634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00obekta.com/wp-content/uploads/2012/12/0907104858_NDK-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454" y="4221711"/>
            <a:ext cx="3239880" cy="211859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ignal.bg/uploads/news_images/200904/photo_verybig_7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048" y="4221711"/>
            <a:ext cx="3826272" cy="211518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909464" y="324019"/>
            <a:ext cx="6876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002060"/>
                </a:solidFill>
              </a:rPr>
              <a:t>Тук се намират много предприятия, в които се произвеждат разнообразни стоки.</a:t>
            </a:r>
            <a:endParaRPr lang="bg-BG" altLang="bg-BG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razkritia.com/wp-content/uploads/2011/04/kre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5227" y="1556792"/>
            <a:ext cx="3846773" cy="240423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rap-bg.com/wp-content/uploads/2011/04/kremikovc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560" y="4195152"/>
            <a:ext cx="3816424" cy="210539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frognews.bg/images/A_Moskovska/photo_big_531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40" y="1546136"/>
            <a:ext cx="3600400" cy="240026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nevnik.bg/shimg/zx450y250_32788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440" y="4202937"/>
            <a:ext cx="3600400" cy="209760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1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909464" y="324019"/>
            <a:ext cx="7334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002060"/>
                </a:solidFill>
              </a:rPr>
              <a:t>В хилядите магазини кипи оживена търговия.</a:t>
            </a:r>
            <a:endParaRPr lang="bg-BG" altLang="bg-BG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snews.bg/files/site_data/tinymce_uploads/articles/21272/279202_343567112403987_564411205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45202"/>
            <a:ext cx="3680046" cy="276003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opertyindex.bg/shimg/zx480_10122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720" y="1045203"/>
            <a:ext cx="4128656" cy="274383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.netinfo.bg/media/images/7606/7606970/655-402-dekatl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896" y="4005064"/>
            <a:ext cx="3750702" cy="230316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ofia.freebg.eu/files/2009/01/mall_of_sofia_grue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760" y="3907135"/>
            <a:ext cx="3231624" cy="242371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11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909464" y="324019"/>
            <a:ext cx="7334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002060"/>
                </a:solidFill>
              </a:rPr>
              <a:t>От гарите, автогарите и международното летище потеглят влакове, автобуси и самолети за всички краища на страната и Европа.</a:t>
            </a:r>
            <a:endParaRPr lang="bg-BG" altLang="bg-BG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www.manager.bg/sites/default/files/news_photos/image_32_2_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9014"/>
            <a:ext cx="3096344" cy="232225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orthenature.org/upload/gallery/225/1259960302.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4" y="4157742"/>
            <a:ext cx="3096346" cy="232225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4udovi6teto.blog.bg/photos/106988/original/12345-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5" y="1744593"/>
            <a:ext cx="3376661" cy="228667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anager.bg/sites/default/files/news_photos/Letishte-Sofia-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5" y="4127188"/>
            <a:ext cx="3528393" cy="235425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hexperts.bg/sites/default/files/field/images/sofia-airport_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304" y="3717032"/>
            <a:ext cx="2382948" cy="15872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manager.bg/sites/default/files/news_photos/f32c249a75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76256" y="1653406"/>
            <a:ext cx="2289996" cy="15320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58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122" name="Picture 2" descr="http://upload.wikimedia.org/wikipedia/commons/7/7c/Bulgaria_Aministrative_Provinc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23" l="0" r="100000">
                        <a14:backgroundMark x1="2372" y1="3601" x2="4745" y2="831"/>
                        <a14:backgroundMark x1="22080" y1="7756" x2="26277" y2="8033"/>
                        <a14:backgroundMark x1="78285" y1="1385" x2="79562" y2="1108"/>
                        <a14:backgroundMark x1="87774" y1="3324" x2="91423" y2="3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91"/>
          <a:stretch/>
        </p:blipFill>
        <p:spPr bwMode="auto">
          <a:xfrm>
            <a:off x="948981" y="805969"/>
            <a:ext cx="7844827" cy="524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ЧО и ЧП - 3 клас\ЧО\IMG_300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" t="2557" r="3523" b="4284"/>
          <a:stretch/>
        </p:blipFill>
        <p:spPr bwMode="auto">
          <a:xfrm>
            <a:off x="2002552" y="1899468"/>
            <a:ext cx="2401064" cy="30590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ЧО и ЧП - 3 клас\ЧО\IMG_30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r="4152" b="3452"/>
          <a:stretch/>
        </p:blipFill>
        <p:spPr bwMode="auto">
          <a:xfrm>
            <a:off x="4067944" y="1896412"/>
            <a:ext cx="2376264" cy="3059061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6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909464" y="324019"/>
            <a:ext cx="6686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002060"/>
                </a:solidFill>
              </a:rPr>
              <a:t>В столицата има много научни институти, </a:t>
            </a:r>
          </a:p>
          <a:p>
            <a:r>
              <a:rPr lang="bg-BG" altLang="bg-BG" sz="2800" dirty="0" smtClean="0">
                <a:solidFill>
                  <a:srgbClr val="002060"/>
                </a:solidFill>
              </a:rPr>
              <a:t>висши училища, опера, театри, концертни </a:t>
            </a:r>
          </a:p>
          <a:p>
            <a:r>
              <a:rPr lang="bg-BG" altLang="bg-BG" sz="2800" dirty="0" smtClean="0">
                <a:solidFill>
                  <a:srgbClr val="002060"/>
                </a:solidFill>
              </a:rPr>
              <a:t>зали, изложбени галерии и други.</a:t>
            </a:r>
            <a:endParaRPr lang="bg-BG" altLang="bg-BG" sz="28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://www.novini.bg/uploads/news_pictures/2011-31/big/ogranichavat-dvijenieto-okolo-sgradata-na-ban-na-6-i-7-avgust-1676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80" y="1733774"/>
            <a:ext cx="4050352" cy="275123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ews.delicatering.bg/Catering_img/news/12_06_2010/SH12366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709015"/>
            <a:ext cx="3817144" cy="277710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bulgariatravel.org/data/media/058_002_Muzej_Zemyata_i_horat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4600515"/>
            <a:ext cx="2921260" cy="181396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bnr.bg/sites/hristobotev/shows/culture/europianparallels/PublishingImages/25/2010-06-28-023_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382" y="4584239"/>
            <a:ext cx="3283898" cy="184652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533480" y="1733774"/>
            <a:ext cx="80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rgbClr val="FFFF00"/>
                </a:solidFill>
              </a:rPr>
              <a:t>БАН</a:t>
            </a:r>
            <a:endParaRPr lang="bg-BG" sz="2800" dirty="0">
              <a:solidFill>
                <a:srgbClr val="FFFF00"/>
              </a:solidFill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4788024" y="1733774"/>
            <a:ext cx="368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rgbClr val="002060"/>
                </a:solidFill>
              </a:rPr>
              <a:t>Национален исторически музей</a:t>
            </a:r>
            <a:endParaRPr lang="bg-BG" sz="2000" dirty="0">
              <a:solidFill>
                <a:srgbClr val="002060"/>
              </a:solidFill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1347783" y="4584239"/>
            <a:ext cx="2961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solidFill>
                  <a:srgbClr val="002060"/>
                </a:solidFill>
              </a:rPr>
              <a:t>Музей “Земята и хората“ </a:t>
            </a:r>
            <a:endParaRPr lang="bg-BG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1444588" y="324019"/>
            <a:ext cx="6254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002060"/>
                </a:solidFill>
              </a:rPr>
              <a:t>Изграждат се нови жилищни квартали, стадиони, а вече има и метро.</a:t>
            </a:r>
            <a:endParaRPr lang="bg-BG" altLang="bg-BG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stroitelstvo.info/shimg/zx500_7449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278127"/>
            <a:ext cx="3059851" cy="2294889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1kam1.com/normal/news/10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192" y="1317618"/>
            <a:ext cx="3004946" cy="225539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assets.bulevard.bg/attachments/pictures-photos/0002/3782/large/10-te-nay-tuzarski-imota-za-mart-2013-a.jpg?136482630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0389" y="1628800"/>
            <a:ext cx="2630751" cy="17523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commondatastorage.googleapis.com/static.panoramio.com/photos/original/334998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605956"/>
            <a:ext cx="3736277" cy="266974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manager.bg/sites/default/files/news_photos/sss_2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128" y="3620799"/>
            <a:ext cx="3892521" cy="266974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43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755576" y="324019"/>
            <a:ext cx="7849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rgbClr val="002060"/>
                </a:solidFill>
              </a:rPr>
              <a:t>В близост до София е красивата планина Витоша – друг символ на града. </a:t>
            </a:r>
          </a:p>
          <a:p>
            <a:r>
              <a:rPr lang="bg-BG" altLang="bg-BG" sz="2800" dirty="0" smtClean="0">
                <a:solidFill>
                  <a:srgbClr val="002060"/>
                </a:solidFill>
              </a:rPr>
              <a:t>Възможностите за почивка </a:t>
            </a:r>
          </a:p>
          <a:p>
            <a:r>
              <a:rPr lang="bg-BG" altLang="bg-BG" sz="2800" dirty="0" smtClean="0">
                <a:solidFill>
                  <a:srgbClr val="002060"/>
                </a:solidFill>
              </a:rPr>
              <a:t>там са чудесни.</a:t>
            </a:r>
            <a:endParaRPr lang="bg-BG" altLang="bg-BG" sz="2800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planina.bgstart.net/files/2011/08/Vitosh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77264"/>
            <a:ext cx="6886575" cy="357187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raskoll.com/wp-content/uploads/2012/03/IMG_17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0939" y="1206111"/>
            <a:ext cx="2978597" cy="193485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2" descr="http://www.bulgarianhistory.org/wp-content/uploads/2013/07/ger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9243"/>
            <a:ext cx="3190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c/c4/Karta_bg_shablon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15" y="380203"/>
            <a:ext cx="958437" cy="6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ово поле 7">
            <a:hlinkClick r:id="rId6" action="ppaction://hlinksldjump"/>
          </p:cNvPr>
          <p:cNvSpPr txBox="1"/>
          <p:nvPr/>
        </p:nvSpPr>
        <p:spPr>
          <a:xfrm>
            <a:off x="8101524" y="536515"/>
            <a:ext cx="74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  <a:hlinkClick r:id="rId6" action="ppaction://hlinksldjump"/>
              </a:rPr>
              <a:t>план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2987824" y="395033"/>
            <a:ext cx="5034719" cy="5539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altLang="bg-BG" sz="3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София има свой красив герб.</a:t>
            </a:r>
            <a:endParaRPr lang="bg-BG" altLang="bg-BG" sz="3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3620689" y="985698"/>
            <a:ext cx="48854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chemeClr val="tx2"/>
                </a:solidFill>
              </a:rPr>
              <a:t>Създаден е през 1900 година.</a:t>
            </a:r>
          </a:p>
          <a:p>
            <a:r>
              <a:rPr lang="bg-BG" altLang="bg-BG" sz="2800" dirty="0" smtClean="0">
                <a:solidFill>
                  <a:schemeClr val="tx2"/>
                </a:solidFill>
              </a:rPr>
              <a:t>Той </a:t>
            </a:r>
            <a:r>
              <a:rPr lang="bg-BG" altLang="bg-BG" sz="2800" dirty="0">
                <a:solidFill>
                  <a:schemeClr val="tx2"/>
                </a:solidFill>
              </a:rPr>
              <a:t>е във формата на щит, разделен </a:t>
            </a:r>
            <a:r>
              <a:rPr lang="bg-BG" altLang="bg-BG" sz="2800" dirty="0" smtClean="0">
                <a:solidFill>
                  <a:schemeClr val="tx2"/>
                </a:solidFill>
              </a:rPr>
              <a:t>на четири </a:t>
            </a:r>
            <a:r>
              <a:rPr lang="bg-BG" altLang="bg-BG" sz="2800" dirty="0">
                <a:solidFill>
                  <a:schemeClr val="tx2"/>
                </a:solidFill>
              </a:rPr>
              <a:t>части. </a:t>
            </a:r>
            <a:endParaRPr lang="bg-BG" sz="2800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3620689" y="2370693"/>
            <a:ext cx="5100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chemeClr val="tx2"/>
                </a:solidFill>
              </a:rPr>
              <a:t>В горната лява част </a:t>
            </a:r>
            <a:r>
              <a:rPr lang="bg-BG" altLang="bg-BG" sz="2800" dirty="0">
                <a:solidFill>
                  <a:schemeClr val="tx2"/>
                </a:solidFill>
              </a:rPr>
              <a:t>е </a:t>
            </a:r>
            <a:r>
              <a:rPr lang="bg-BG" altLang="bg-BG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богинята, </a:t>
            </a:r>
            <a:endParaRPr lang="bg-BG" altLang="bg-BG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altLang="bg-BG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пазителка на </a:t>
            </a:r>
            <a:r>
              <a:rPr lang="bg-BG" altLang="bg-BG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градовете</a:t>
            </a:r>
            <a:r>
              <a:rPr lang="bg-BG" altLang="bg-BG" sz="2800" dirty="0" smtClean="0">
                <a:solidFill>
                  <a:schemeClr val="tx2"/>
                </a:solidFill>
              </a:rPr>
              <a:t>.</a:t>
            </a:r>
            <a:endParaRPr lang="bg-BG" sz="2800" dirty="0"/>
          </a:p>
        </p:txBody>
      </p:sp>
      <p:sp>
        <p:nvSpPr>
          <p:cNvPr id="11" name="Правоъгълник 10"/>
          <p:cNvSpPr/>
          <p:nvPr/>
        </p:nvSpPr>
        <p:spPr>
          <a:xfrm>
            <a:off x="3620689" y="3288307"/>
            <a:ext cx="51009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chemeClr val="tx2"/>
                </a:solidFill>
              </a:rPr>
              <a:t>До нея вдясно е </a:t>
            </a:r>
            <a:r>
              <a:rPr lang="bg-BG" altLang="bg-BG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черквата „Свети Георги“</a:t>
            </a:r>
            <a:r>
              <a:rPr lang="bg-BG" altLang="bg-BG" sz="2800" dirty="0" smtClean="0">
                <a:solidFill>
                  <a:schemeClr val="tx2"/>
                </a:solidFill>
              </a:rPr>
              <a:t>.</a:t>
            </a:r>
            <a:endParaRPr lang="bg-BG" sz="2800" dirty="0"/>
          </a:p>
        </p:txBody>
      </p:sp>
      <p:sp>
        <p:nvSpPr>
          <p:cNvPr id="12" name="Правоъгълник 11"/>
          <p:cNvSpPr/>
          <p:nvPr/>
        </p:nvSpPr>
        <p:spPr>
          <a:xfrm>
            <a:off x="240313" y="4242414"/>
            <a:ext cx="8763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chemeClr val="tx2"/>
                </a:solidFill>
              </a:rPr>
              <a:t>В лявата страна долу е изобразена </a:t>
            </a:r>
            <a:r>
              <a:rPr lang="bg-BG" altLang="bg-BG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планината Витоша</a:t>
            </a:r>
            <a:r>
              <a:rPr lang="bg-BG" altLang="bg-BG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bg-BG" sz="2800" dirty="0"/>
          </a:p>
        </p:txBody>
      </p:sp>
      <p:sp>
        <p:nvSpPr>
          <p:cNvPr id="13" name="Правоъгълник 12"/>
          <p:cNvSpPr/>
          <p:nvPr/>
        </p:nvSpPr>
        <p:spPr>
          <a:xfrm>
            <a:off x="240313" y="4656424"/>
            <a:ext cx="47637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chemeClr val="tx2"/>
                </a:solidFill>
              </a:rPr>
              <a:t>Вдясно са </a:t>
            </a:r>
            <a:r>
              <a:rPr lang="bg-BG" altLang="bg-BG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лечебните извори</a:t>
            </a:r>
            <a:r>
              <a:rPr lang="bg-BG" altLang="bg-BG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bg-BG" sz="2800" dirty="0"/>
          </a:p>
        </p:txBody>
      </p:sp>
      <p:sp>
        <p:nvSpPr>
          <p:cNvPr id="14" name="Правоъгълник 13"/>
          <p:cNvSpPr/>
          <p:nvPr/>
        </p:nvSpPr>
        <p:spPr>
          <a:xfrm>
            <a:off x="265325" y="5085184"/>
            <a:ext cx="7979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chemeClr val="tx2"/>
                </a:solidFill>
              </a:rPr>
              <a:t>В центъра е символа на българската мощ -  </a:t>
            </a:r>
            <a:r>
              <a:rPr lang="bg-BG" altLang="bg-BG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лъвът</a:t>
            </a:r>
            <a:r>
              <a:rPr lang="bg-BG" altLang="bg-BG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bg-BG" sz="2800" dirty="0"/>
          </a:p>
        </p:txBody>
      </p:sp>
      <p:sp>
        <p:nvSpPr>
          <p:cNvPr id="15" name="Правоъгълник 14"/>
          <p:cNvSpPr/>
          <p:nvPr/>
        </p:nvSpPr>
        <p:spPr>
          <a:xfrm>
            <a:off x="395536" y="5525894"/>
            <a:ext cx="58953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 smtClean="0">
                <a:solidFill>
                  <a:schemeClr val="tx2"/>
                </a:solidFill>
              </a:rPr>
              <a:t>Отдолу е изписан девизът на града:</a:t>
            </a:r>
          </a:p>
          <a:p>
            <a:r>
              <a:rPr lang="bg-BG" altLang="bg-BG" sz="2800" dirty="0" smtClean="0">
                <a:solidFill>
                  <a:schemeClr val="tx2"/>
                </a:solidFill>
              </a:rPr>
              <a:t> </a:t>
            </a:r>
            <a:r>
              <a:rPr lang="bg-BG" altLang="bg-BG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„Расте, но не старее“. </a:t>
            </a:r>
            <a:endParaRPr lang="bg-BG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30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Текстово поле 31"/>
          <p:cNvSpPr txBox="1"/>
          <p:nvPr/>
        </p:nvSpPr>
        <p:spPr>
          <a:xfrm>
            <a:off x="2883001" y="500161"/>
            <a:ext cx="3381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4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План на урока:</a:t>
            </a:r>
            <a:endParaRPr lang="bg-BG" sz="4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3" name="Текстово поле 32">
            <a:hlinkClick r:id="rId3" action="ppaction://hlinksldjump"/>
          </p:cNvPr>
          <p:cNvSpPr txBox="1"/>
          <p:nvPr/>
        </p:nvSpPr>
        <p:spPr>
          <a:xfrm>
            <a:off x="715540" y="1451143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1. Географско разположение на София.</a:t>
            </a:r>
          </a:p>
        </p:txBody>
      </p:sp>
      <p:sp>
        <p:nvSpPr>
          <p:cNvPr id="34" name="Текстово поле 33">
            <a:hlinkClick r:id="rId3" action="ppaction://hlinksldjump"/>
          </p:cNvPr>
          <p:cNvSpPr txBox="1"/>
          <p:nvPr/>
        </p:nvSpPr>
        <p:spPr>
          <a:xfrm>
            <a:off x="695716" y="2052956"/>
            <a:ext cx="45159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2. София в миналото.</a:t>
            </a:r>
          </a:p>
          <a:p>
            <a:r>
              <a:rPr lang="bg-BG" sz="36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bg-BG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а/ римляни – Сердика;</a:t>
            </a:r>
          </a:p>
          <a:p>
            <a:r>
              <a:rPr lang="bg-BG" sz="36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bg-BG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б/ славяни – Средец;</a:t>
            </a:r>
          </a:p>
          <a:p>
            <a:r>
              <a:rPr lang="bg-BG" sz="36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bg-BG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  в/ София.</a:t>
            </a:r>
          </a:p>
        </p:txBody>
      </p:sp>
      <p:sp>
        <p:nvSpPr>
          <p:cNvPr id="35" name="Текстово поле 34">
            <a:hlinkClick r:id="rId3" action="ppaction://hlinksldjump"/>
          </p:cNvPr>
          <p:cNvSpPr txBox="1"/>
          <p:nvPr/>
        </p:nvSpPr>
        <p:spPr>
          <a:xfrm>
            <a:off x="748332" y="4437112"/>
            <a:ext cx="262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3. София днес.</a:t>
            </a:r>
          </a:p>
        </p:txBody>
      </p:sp>
      <p:sp>
        <p:nvSpPr>
          <p:cNvPr id="36" name="Бутон: връщане 35">
            <a:hlinkClick r:id="" action="ppaction://hlinkshowjump?jump=lastslideviewed" highlightClick="1"/>
          </p:cNvPr>
          <p:cNvSpPr/>
          <p:nvPr/>
        </p:nvSpPr>
        <p:spPr>
          <a:xfrm>
            <a:off x="7973455" y="1495702"/>
            <a:ext cx="469713" cy="630030"/>
          </a:xfrm>
          <a:prstGeom prst="actionButtonReturn">
            <a:avLst/>
          </a:prstGeom>
          <a:scene3d>
            <a:camera prst="isometricOffAxis2Lef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Текстово поле 13">
            <a:hlinkClick r:id="rId3" action="ppaction://hlinksldjump"/>
          </p:cNvPr>
          <p:cNvSpPr txBox="1"/>
          <p:nvPr/>
        </p:nvSpPr>
        <p:spPr>
          <a:xfrm>
            <a:off x="695716" y="5088923"/>
            <a:ext cx="3728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4. Гербът на София.</a:t>
            </a:r>
          </a:p>
        </p:txBody>
      </p:sp>
    </p:spTree>
    <p:extLst>
      <p:ext uri="{BB962C8B-B14F-4D97-AF65-F5344CB8AC3E}">
        <p14:creationId xmlns:p14="http://schemas.microsoft.com/office/powerpoint/2010/main" val="372742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88640"/>
            <a:ext cx="6589986" cy="146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4coolpics.com/pics/0360/0318303608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80" y="2420888"/>
            <a:ext cx="5619750" cy="374332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541552" y="1852722"/>
            <a:ext cx="4913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>Площад ___________________</a:t>
            </a:r>
            <a:endParaRPr lang="bg-BG" sz="2800" dirty="0">
              <a:solidFill>
                <a:srgbClr val="002060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-3401747" y="1851224"/>
            <a:ext cx="3428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rgbClr val="FF0000"/>
                </a:solidFill>
              </a:rPr>
              <a:t>„Народно събрание“.</a:t>
            </a:r>
            <a:endParaRPr lang="bg-BG" sz="2800" dirty="0">
              <a:solidFill>
                <a:srgbClr val="FF0000"/>
              </a:solidFill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5193506" y="511160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1</a:t>
            </a:r>
            <a:endParaRPr lang="bg-BG" sz="2800" dirty="0">
              <a:solidFill>
                <a:schemeClr val="bg1"/>
              </a:solidFill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6044787" y="2423021"/>
            <a:ext cx="2959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bg-BG" sz="2800" dirty="0" smtClean="0">
                <a:solidFill>
                  <a:srgbClr val="002060"/>
                </a:solidFill>
              </a:rPr>
              <a:t>Сградата на</a:t>
            </a:r>
          </a:p>
          <a:p>
            <a:r>
              <a:rPr lang="bg-BG" sz="2800" dirty="0" smtClean="0">
                <a:solidFill>
                  <a:srgbClr val="002060"/>
                </a:solidFill>
              </a:rPr>
              <a:t>_______________ </a:t>
            </a:r>
            <a:endParaRPr lang="bg-BG" sz="2800" dirty="0">
              <a:solidFill>
                <a:srgbClr val="002060"/>
              </a:solidFill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9166252" y="2893771"/>
            <a:ext cx="301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solidFill>
                  <a:srgbClr val="FF0000"/>
                </a:solidFill>
              </a:rPr>
              <a:t>Народното събрание.</a:t>
            </a:r>
            <a:endParaRPr lang="bg-BG" sz="2400" dirty="0">
              <a:solidFill>
                <a:srgbClr val="FF0000"/>
              </a:solidFill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2630906" y="552561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2</a:t>
            </a:r>
            <a:endParaRPr lang="bg-BG" sz="2800" dirty="0">
              <a:solidFill>
                <a:schemeClr val="bg1"/>
              </a:solidFill>
            </a:endParaRPr>
          </a:p>
        </p:txBody>
      </p:sp>
      <p:sp>
        <p:nvSpPr>
          <p:cNvPr id="14" name="Текстово поле 13"/>
          <p:cNvSpPr txBox="1"/>
          <p:nvPr/>
        </p:nvSpPr>
        <p:spPr>
          <a:xfrm>
            <a:off x="6044787" y="3645024"/>
            <a:ext cx="2959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>2.   Паметника</a:t>
            </a:r>
          </a:p>
          <a:p>
            <a:r>
              <a:rPr lang="bg-BG" sz="2800" dirty="0" smtClean="0">
                <a:solidFill>
                  <a:srgbClr val="002060"/>
                </a:solidFill>
              </a:rPr>
              <a:t>_______________ </a:t>
            </a:r>
            <a:endParaRPr lang="bg-BG" sz="2800" dirty="0">
              <a:solidFill>
                <a:srgbClr val="002060"/>
              </a:solidFill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9166252" y="4061717"/>
            <a:ext cx="280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solidFill>
                  <a:srgbClr val="FF0000"/>
                </a:solidFill>
              </a:rPr>
              <a:t>„Цар Освободител“.</a:t>
            </a:r>
            <a:endParaRPr lang="bg-BG" sz="2400" dirty="0">
              <a:solidFill>
                <a:srgbClr val="FF0000"/>
              </a:solidFill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3506825" y="29057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chemeClr val="bg1"/>
                </a:solidFill>
              </a:rPr>
              <a:t>3</a:t>
            </a:r>
            <a:endParaRPr lang="bg-BG" sz="2800" dirty="0">
              <a:solidFill>
                <a:schemeClr val="bg1"/>
              </a:solidFill>
            </a:endParaRPr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6044787" y="4680719"/>
            <a:ext cx="29594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>3. Храм-паметник</a:t>
            </a:r>
          </a:p>
          <a:p>
            <a:r>
              <a:rPr lang="bg-BG" sz="2800" dirty="0" smtClean="0">
                <a:solidFill>
                  <a:srgbClr val="002060"/>
                </a:solidFill>
              </a:rPr>
              <a:t>_______________ </a:t>
            </a:r>
            <a:endParaRPr lang="bg-BG" sz="2800" dirty="0">
              <a:solidFill>
                <a:srgbClr val="002060"/>
              </a:solidFill>
            </a:endParaRPr>
          </a:p>
        </p:txBody>
      </p:sp>
      <p:sp>
        <p:nvSpPr>
          <p:cNvPr id="18" name="Текстово поле 17"/>
          <p:cNvSpPr txBox="1"/>
          <p:nvPr/>
        </p:nvSpPr>
        <p:spPr>
          <a:xfrm>
            <a:off x="9189796" y="5111606"/>
            <a:ext cx="282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solidFill>
                  <a:srgbClr val="FF0000"/>
                </a:solidFill>
              </a:rPr>
              <a:t>Александър Невски.</a:t>
            </a:r>
            <a:endParaRPr lang="bg-BG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6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57431 0.00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5226 0.0025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34878 4.07407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34878 4.07407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256" y="0"/>
            <a:ext cx="6589986" cy="146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://nahotel.net/pictures_attr/136_47988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72" y="1396401"/>
            <a:ext cx="3120281" cy="247731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ово поле 1"/>
          <p:cNvSpPr txBox="1"/>
          <p:nvPr/>
        </p:nvSpPr>
        <p:spPr>
          <a:xfrm>
            <a:off x="416184" y="3873715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___________________________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374616" y="3781382"/>
            <a:ext cx="3370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solidFill>
                  <a:srgbClr val="002060"/>
                </a:solidFill>
              </a:rPr>
              <a:t>Черквата „Свети Георги“</a:t>
            </a:r>
            <a:endParaRPr lang="bg-BG" sz="2400" dirty="0">
              <a:solidFill>
                <a:srgbClr val="002060"/>
              </a:solidFill>
            </a:endParaRPr>
          </a:p>
        </p:txBody>
      </p:sp>
      <p:pic>
        <p:nvPicPr>
          <p:cNvPr id="9220" name="Picture 4" descr="http://amtv.bg/wp-content/uploads/2012/01/am-SU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56" y="4319247"/>
            <a:ext cx="5805779" cy="208783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ово поле 9"/>
          <p:cNvSpPr txBox="1"/>
          <p:nvPr/>
        </p:nvSpPr>
        <p:spPr>
          <a:xfrm>
            <a:off x="6205563" y="450912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_____________________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6233846" y="5178497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_____________________</a:t>
            </a:r>
            <a:endParaRPr lang="bg-BG" dirty="0">
              <a:solidFill>
                <a:srgbClr val="002060"/>
              </a:solidFill>
            </a:endParaRPr>
          </a:p>
        </p:txBody>
      </p:sp>
      <p:pic>
        <p:nvPicPr>
          <p:cNvPr id="9222" name="Picture 6" descr="http://www.education-world.eu/imc/ndk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240369"/>
            <a:ext cx="3511128" cy="263334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ово поле 13"/>
          <p:cNvSpPr txBox="1"/>
          <p:nvPr/>
        </p:nvSpPr>
        <p:spPr>
          <a:xfrm>
            <a:off x="6205563" y="387371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___________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6561429" y="3781382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solidFill>
                  <a:srgbClr val="002060"/>
                </a:solidFill>
              </a:rPr>
              <a:t>НДК</a:t>
            </a:r>
            <a:endParaRPr lang="bg-BG" sz="2400" dirty="0">
              <a:solidFill>
                <a:srgbClr val="002060"/>
              </a:solidFill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6233846" y="4310334"/>
            <a:ext cx="2661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solidFill>
                  <a:srgbClr val="002060"/>
                </a:solidFill>
              </a:rPr>
              <a:t>СУ „Свети Климент</a:t>
            </a:r>
            <a:endParaRPr lang="bg-BG" sz="2400" dirty="0">
              <a:solidFill>
                <a:srgbClr val="002060"/>
              </a:solidFill>
            </a:endParaRPr>
          </a:p>
        </p:txBody>
      </p:sp>
      <p:sp>
        <p:nvSpPr>
          <p:cNvPr id="17" name="Текстово поле 16"/>
          <p:cNvSpPr txBox="1"/>
          <p:nvPr/>
        </p:nvSpPr>
        <p:spPr>
          <a:xfrm>
            <a:off x="6302492" y="5072803"/>
            <a:ext cx="158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solidFill>
                  <a:srgbClr val="002060"/>
                </a:solidFill>
              </a:rPr>
              <a:t>Охридски“</a:t>
            </a:r>
            <a:endParaRPr lang="bg-BG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0"/>
            <a:ext cx="6589986" cy="146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E:\ЧО и ЧП - 3 клас\ЧО\IMG_302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8976" y="306125"/>
            <a:ext cx="1728192" cy="232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ово поле 7"/>
          <p:cNvSpPr txBox="1"/>
          <p:nvPr/>
        </p:nvSpPr>
        <p:spPr>
          <a:xfrm>
            <a:off x="428328" y="1204583"/>
            <a:ext cx="6086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i="1" dirty="0" smtClean="0">
                <a:solidFill>
                  <a:srgbClr val="002060"/>
                </a:solidFill>
              </a:rPr>
              <a:t>1.</a:t>
            </a:r>
            <a:r>
              <a:rPr lang="bg-BG" sz="2800" i="1" dirty="0" smtClean="0">
                <a:solidFill>
                  <a:srgbClr val="002060"/>
                </a:solidFill>
              </a:rPr>
              <a:t> Допълни пропуснатото в текста :</a:t>
            </a:r>
            <a:endParaRPr lang="bg-BG" sz="2800" i="1" dirty="0">
              <a:solidFill>
                <a:srgbClr val="002060"/>
              </a:solidFill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421472" y="1713047"/>
            <a:ext cx="84207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>София е основана от тракийското племе</a:t>
            </a:r>
          </a:p>
          <a:p>
            <a:r>
              <a:rPr lang="bg-BG" sz="2800" dirty="0" smtClean="0">
                <a:solidFill>
                  <a:srgbClr val="002060"/>
                </a:solidFill>
              </a:rPr>
              <a:t>______. Римляните я наричали _________, </a:t>
            </a:r>
          </a:p>
          <a:p>
            <a:r>
              <a:rPr lang="bg-BG" sz="2800" dirty="0" smtClean="0">
                <a:solidFill>
                  <a:srgbClr val="002060"/>
                </a:solidFill>
              </a:rPr>
              <a:t>а славяните - _______ . Една от най-старите запазени сгради е _______________________.</a:t>
            </a:r>
          </a:p>
          <a:p>
            <a:r>
              <a:rPr lang="bg-BG" sz="2800" dirty="0" smtClean="0">
                <a:solidFill>
                  <a:srgbClr val="002060"/>
                </a:solidFill>
              </a:rPr>
              <a:t>София е обявена за столица на България след</a:t>
            </a:r>
          </a:p>
          <a:p>
            <a:r>
              <a:rPr lang="bg-BG" sz="2800" dirty="0" smtClean="0">
                <a:solidFill>
                  <a:srgbClr val="002060"/>
                </a:solidFill>
              </a:rPr>
              <a:t>__________________________________________. </a:t>
            </a:r>
            <a:endParaRPr lang="bg-BG" sz="2800" dirty="0">
              <a:solidFill>
                <a:srgbClr val="002060"/>
              </a:solidFill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432952" y="2103041"/>
            <a:ext cx="1089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серди</a:t>
            </a:r>
            <a:endParaRPr lang="bg-BG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5292080" y="2103041"/>
            <a:ext cx="1447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Сердика</a:t>
            </a:r>
            <a:endParaRPr lang="bg-BG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Текстово поле 10"/>
          <p:cNvSpPr txBox="1"/>
          <p:nvPr/>
        </p:nvSpPr>
        <p:spPr>
          <a:xfrm>
            <a:off x="2555776" y="2517051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Средец</a:t>
            </a:r>
            <a:endParaRPr lang="bg-BG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1896568" y="2905780"/>
            <a:ext cx="4225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черквата „Свети Георги“ </a:t>
            </a:r>
            <a:endParaRPr lang="bg-BG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457360" y="3867483"/>
            <a:ext cx="7589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Освобождението на България от османско иго</a:t>
            </a:r>
            <a:endParaRPr lang="bg-BG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Блоксхема: знак за край 13"/>
          <p:cNvSpPr/>
          <p:nvPr/>
        </p:nvSpPr>
        <p:spPr>
          <a:xfrm>
            <a:off x="360724" y="2229019"/>
            <a:ext cx="1042924" cy="288032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Блоксхема: знак за край 14"/>
          <p:cNvSpPr/>
          <p:nvPr/>
        </p:nvSpPr>
        <p:spPr>
          <a:xfrm>
            <a:off x="5308624" y="2220635"/>
            <a:ext cx="1440160" cy="288032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Блоксхема: знак за край 15"/>
          <p:cNvSpPr/>
          <p:nvPr/>
        </p:nvSpPr>
        <p:spPr>
          <a:xfrm>
            <a:off x="2555776" y="2667966"/>
            <a:ext cx="1360640" cy="288032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Блоксхема: знак за край 16"/>
          <p:cNvSpPr/>
          <p:nvPr/>
        </p:nvSpPr>
        <p:spPr>
          <a:xfrm>
            <a:off x="1896568" y="2986478"/>
            <a:ext cx="4119300" cy="391742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Блоксхема: знак за край 17"/>
          <p:cNvSpPr/>
          <p:nvPr/>
        </p:nvSpPr>
        <p:spPr>
          <a:xfrm>
            <a:off x="464280" y="3933222"/>
            <a:ext cx="7438791" cy="391742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Текстово поле 18"/>
          <p:cNvSpPr txBox="1"/>
          <p:nvPr/>
        </p:nvSpPr>
        <p:spPr>
          <a:xfrm>
            <a:off x="395536" y="4509120"/>
            <a:ext cx="85120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i="1" dirty="0">
                <a:solidFill>
                  <a:srgbClr val="002060"/>
                </a:solidFill>
              </a:rPr>
              <a:t>2</a:t>
            </a:r>
            <a:r>
              <a:rPr lang="bg-BG" sz="2800" b="1" i="1" dirty="0" smtClean="0">
                <a:solidFill>
                  <a:srgbClr val="002060"/>
                </a:solidFill>
              </a:rPr>
              <a:t>.</a:t>
            </a:r>
            <a:r>
              <a:rPr lang="bg-BG" sz="2800" i="1" dirty="0" smtClean="0">
                <a:solidFill>
                  <a:srgbClr val="002060"/>
                </a:solidFill>
              </a:rPr>
              <a:t> Кое природно богатство, според теб е привлякло </a:t>
            </a:r>
          </a:p>
          <a:p>
            <a:r>
              <a:rPr lang="bg-BG" sz="2800" i="1" dirty="0">
                <a:solidFill>
                  <a:srgbClr val="002060"/>
                </a:solidFill>
              </a:rPr>
              <a:t> </a:t>
            </a:r>
            <a:r>
              <a:rPr lang="bg-BG" sz="2800" i="1" dirty="0" smtClean="0">
                <a:solidFill>
                  <a:srgbClr val="002060"/>
                </a:solidFill>
              </a:rPr>
              <a:t>   в древността хората да основат селище на </a:t>
            </a:r>
          </a:p>
          <a:p>
            <a:r>
              <a:rPr lang="bg-BG" sz="2800" i="1" dirty="0">
                <a:solidFill>
                  <a:srgbClr val="002060"/>
                </a:solidFill>
              </a:rPr>
              <a:t> </a:t>
            </a:r>
            <a:r>
              <a:rPr lang="bg-BG" sz="2800" i="1" dirty="0" smtClean="0">
                <a:solidFill>
                  <a:srgbClr val="002060"/>
                </a:solidFill>
              </a:rPr>
              <a:t>   мястото</a:t>
            </a:r>
            <a:r>
              <a:rPr lang="bg-BG" sz="2800" i="1" dirty="0">
                <a:solidFill>
                  <a:srgbClr val="002060"/>
                </a:solidFill>
              </a:rPr>
              <a:t> </a:t>
            </a:r>
            <a:r>
              <a:rPr lang="bg-BG" sz="2800" i="1" dirty="0" smtClean="0">
                <a:solidFill>
                  <a:srgbClr val="002060"/>
                </a:solidFill>
              </a:rPr>
              <a:t>на днешната ни столица?</a:t>
            </a:r>
          </a:p>
          <a:p>
            <a:r>
              <a:rPr lang="bg-BG" sz="2800" i="1" dirty="0">
                <a:solidFill>
                  <a:srgbClr val="002060"/>
                </a:solidFill>
              </a:rPr>
              <a:t> </a:t>
            </a:r>
            <a:r>
              <a:rPr lang="bg-BG" sz="2800" i="1" dirty="0" smtClean="0">
                <a:solidFill>
                  <a:srgbClr val="002060"/>
                </a:solidFill>
              </a:rPr>
              <a:t>   ________________________</a:t>
            </a: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-2954720" y="5661248"/>
            <a:ext cx="2954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bg-BG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ечебните извори</a:t>
            </a:r>
            <a:endParaRPr lang="bg-BG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20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0.48038 0.003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0"/>
            <a:ext cx="6589986" cy="146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ово поле 7"/>
          <p:cNvSpPr txBox="1"/>
          <p:nvPr/>
        </p:nvSpPr>
        <p:spPr>
          <a:xfrm>
            <a:off x="395536" y="1204583"/>
            <a:ext cx="7439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i="1" dirty="0" smtClean="0">
                <a:solidFill>
                  <a:srgbClr val="002060"/>
                </a:solidFill>
              </a:rPr>
              <a:t>3.</a:t>
            </a:r>
            <a:r>
              <a:rPr lang="bg-BG" sz="2800" i="1" dirty="0" smtClean="0">
                <a:solidFill>
                  <a:srgbClr val="002060"/>
                </a:solidFill>
              </a:rPr>
              <a:t> </a:t>
            </a:r>
            <a:r>
              <a:rPr lang="bg-BG" sz="2400" i="1" dirty="0" smtClean="0">
                <a:solidFill>
                  <a:srgbClr val="002060"/>
                </a:solidFill>
              </a:rPr>
              <a:t>Кои забележителности от София са изобразени</a:t>
            </a:r>
            <a:r>
              <a:rPr lang="bg-BG" sz="2800" i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1268" name="Picture 4" descr="http://www.touristlocator.com/wp-content/uploads/2012/02/15a4c76d4ef303815ec6372e8652c6e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29" y="1698851"/>
            <a:ext cx="3264000" cy="244800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upload.wikimedia.org/wikipedia/commons/thumb/4/42/Bulgaria-Alexander_Nevsky-02.JPG/800px-Bulgaria-Alexander_Nevsky-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3789" y="1698851"/>
            <a:ext cx="3223389" cy="241754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100obekta.com/wp-content/uploads/2012/12/4d9875cdb3a39329f61f6273bf3fc92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7" y="4236908"/>
            <a:ext cx="3071613" cy="2286258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www.parliament.bg/Gallery/b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231231"/>
            <a:ext cx="3373155" cy="224877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кръглен правоъгълник 1"/>
          <p:cNvSpPr/>
          <p:nvPr/>
        </p:nvSpPr>
        <p:spPr>
          <a:xfrm>
            <a:off x="1076007" y="3573015"/>
            <a:ext cx="3262200" cy="543377"/>
          </a:xfrm>
          <a:prstGeom prst="roundRect">
            <a:avLst>
              <a:gd name="adj" fmla="val 4190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rgbClr val="002060"/>
                </a:solidFill>
              </a:rPr>
              <a:t>Национална библиотека</a:t>
            </a:r>
          </a:p>
          <a:p>
            <a:pPr algn="ctr"/>
            <a:r>
              <a:rPr lang="bg-BG" dirty="0" smtClean="0">
                <a:solidFill>
                  <a:srgbClr val="002060"/>
                </a:solidFill>
              </a:rPr>
              <a:t> „Св. Св. Кирил и  Методий“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14" name="Закръглен правоъгълник 13"/>
          <p:cNvSpPr/>
          <p:nvPr/>
        </p:nvSpPr>
        <p:spPr>
          <a:xfrm>
            <a:off x="6203806" y="1685203"/>
            <a:ext cx="2638446" cy="543377"/>
          </a:xfrm>
          <a:prstGeom prst="roundRect">
            <a:avLst>
              <a:gd name="adj" fmla="val 4190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rgbClr val="002060"/>
                </a:solidFill>
              </a:rPr>
              <a:t>Храм-паметник</a:t>
            </a:r>
          </a:p>
          <a:p>
            <a:pPr algn="ctr"/>
            <a:r>
              <a:rPr lang="bg-BG" dirty="0" smtClean="0">
                <a:solidFill>
                  <a:srgbClr val="002060"/>
                </a:solidFill>
              </a:rPr>
              <a:t> „Александър Невски“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15" name="Закръглен правоъгълник 14"/>
          <p:cNvSpPr/>
          <p:nvPr/>
        </p:nvSpPr>
        <p:spPr>
          <a:xfrm>
            <a:off x="428329" y="6240501"/>
            <a:ext cx="3502593" cy="257522"/>
          </a:xfrm>
          <a:prstGeom prst="roundRect">
            <a:avLst>
              <a:gd name="adj" fmla="val 4190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rgbClr val="002060"/>
                </a:solidFill>
              </a:rPr>
              <a:t>Народен театър „Иван Вазов“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16" name="Закръглен правоъгълник 15"/>
          <p:cNvSpPr/>
          <p:nvPr/>
        </p:nvSpPr>
        <p:spPr>
          <a:xfrm>
            <a:off x="5940152" y="4231232"/>
            <a:ext cx="2237556" cy="271688"/>
          </a:xfrm>
          <a:prstGeom prst="roundRect">
            <a:avLst>
              <a:gd name="adj" fmla="val 4190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>
                <a:solidFill>
                  <a:srgbClr val="002060"/>
                </a:solidFill>
              </a:rPr>
              <a:t>Народно събрание</a:t>
            </a:r>
          </a:p>
        </p:txBody>
      </p:sp>
    </p:spTree>
    <p:extLst>
      <p:ext uri="{BB962C8B-B14F-4D97-AF65-F5344CB8AC3E}">
        <p14:creationId xmlns:p14="http://schemas.microsoft.com/office/powerpoint/2010/main" val="18245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930241" y="2636912"/>
            <a:ext cx="3340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6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Домашна работа:</a:t>
            </a:r>
            <a:endParaRPr lang="bg-BG" sz="36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989210" y="3652630"/>
            <a:ext cx="3306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УТ:  </a:t>
            </a:r>
            <a:r>
              <a:rPr lang="bg-BG" sz="2800" dirty="0" smtClean="0">
                <a:solidFill>
                  <a:srgbClr val="002060"/>
                </a:solidFill>
              </a:rPr>
              <a:t>стр. 5/ </a:t>
            </a:r>
            <a:r>
              <a:rPr lang="bg-BG" sz="2800" dirty="0" err="1" smtClean="0">
                <a:solidFill>
                  <a:srgbClr val="002060"/>
                </a:solidFill>
              </a:rPr>
              <a:t>упр</a:t>
            </a:r>
            <a:r>
              <a:rPr lang="bg-BG" sz="2800" dirty="0" smtClean="0">
                <a:solidFill>
                  <a:srgbClr val="002060"/>
                </a:solidFill>
              </a:rPr>
              <a:t>. 4 и 5</a:t>
            </a:r>
          </a:p>
          <a:p>
            <a:r>
              <a:rPr lang="bg-B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Учебник:</a:t>
            </a:r>
            <a:r>
              <a:rPr lang="bg-BG" sz="2800" dirty="0" smtClean="0">
                <a:solidFill>
                  <a:srgbClr val="002060"/>
                </a:solidFill>
              </a:rPr>
              <a:t>  стр.9/ 3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5921" y="548680"/>
            <a:ext cx="7560959" cy="124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ttp://www.isda.bg/wp-content/uploads/2010/01/Kolaj-ot-detaili-cop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937514"/>
            <a:ext cx="3079080" cy="438434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" y="188640"/>
            <a:ext cx="6264696" cy="629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www.bgtest.eu/gallery/products/file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794" y="605640"/>
            <a:ext cx="2581752" cy="192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аво съединение 8"/>
          <p:cNvCxnSpPr/>
          <p:nvPr/>
        </p:nvCxnSpPr>
        <p:spPr>
          <a:xfrm flipV="1">
            <a:off x="7092280" y="188640"/>
            <a:ext cx="475390" cy="41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аво съединение 10"/>
          <p:cNvCxnSpPr/>
          <p:nvPr/>
        </p:nvCxnSpPr>
        <p:spPr>
          <a:xfrm>
            <a:off x="7567670" y="188640"/>
            <a:ext cx="460714" cy="41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Текстово поле 1"/>
          <p:cNvSpPr txBox="1"/>
          <p:nvPr/>
        </p:nvSpPr>
        <p:spPr>
          <a:xfrm>
            <a:off x="2103580" y="413480"/>
            <a:ext cx="41155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solidFill>
                  <a:srgbClr val="FFC000"/>
                </a:solidFill>
              </a:rPr>
              <a:t>Всяка държава има своя </a:t>
            </a:r>
          </a:p>
          <a:p>
            <a:r>
              <a:rPr lang="bg-BG" sz="2800" b="1" dirty="0" smtClean="0">
                <a:solidFill>
                  <a:srgbClr val="FFC000"/>
                </a:solidFill>
              </a:rPr>
              <a:t>столица.</a:t>
            </a:r>
            <a:endParaRPr lang="bg-BG" sz="2800" b="1" dirty="0">
              <a:solidFill>
                <a:srgbClr val="FFC000"/>
              </a:solidFill>
            </a:endParaRPr>
          </a:p>
        </p:txBody>
      </p:sp>
      <p:sp>
        <p:nvSpPr>
          <p:cNvPr id="16" name="Текстово поле 15"/>
          <p:cNvSpPr txBox="1"/>
          <p:nvPr/>
        </p:nvSpPr>
        <p:spPr>
          <a:xfrm>
            <a:off x="5120681" y="3383265"/>
            <a:ext cx="3673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Столица</a:t>
            </a:r>
            <a:r>
              <a:rPr lang="bg-BG" sz="2400" b="1" dirty="0" smtClean="0">
                <a:solidFill>
                  <a:srgbClr val="002060"/>
                </a:solidFill>
              </a:rPr>
              <a:t> е главният град </a:t>
            </a:r>
          </a:p>
          <a:p>
            <a:r>
              <a:rPr lang="bg-BG" sz="2400" b="1" dirty="0" smtClean="0">
                <a:solidFill>
                  <a:srgbClr val="002060"/>
                </a:solidFill>
              </a:rPr>
              <a:t>на една държава, </a:t>
            </a:r>
          </a:p>
          <a:p>
            <a:r>
              <a:rPr lang="bg-BG" sz="2400" b="1" dirty="0">
                <a:solidFill>
                  <a:srgbClr val="002060"/>
                </a:solidFill>
              </a:rPr>
              <a:t>о</a:t>
            </a:r>
            <a:r>
              <a:rPr lang="bg-BG" sz="2400" b="1" dirty="0" smtClean="0">
                <a:solidFill>
                  <a:srgbClr val="002060"/>
                </a:solidFill>
              </a:rPr>
              <a:t>ткъдето тя се управлява.</a:t>
            </a:r>
            <a:endParaRPr lang="bg-BG" sz="2400" b="1" dirty="0">
              <a:solidFill>
                <a:srgbClr val="002060"/>
              </a:solidFill>
            </a:endParaRPr>
          </a:p>
        </p:txBody>
      </p:sp>
      <p:pic>
        <p:nvPicPr>
          <p:cNvPr id="17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663936"/>
            <a:ext cx="756168" cy="6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Текстово поле 18"/>
          <p:cNvSpPr txBox="1"/>
          <p:nvPr/>
        </p:nvSpPr>
        <p:spPr>
          <a:xfrm>
            <a:off x="1926160" y="1367587"/>
            <a:ext cx="42929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Столицата на България</a:t>
            </a:r>
          </a:p>
          <a:p>
            <a:r>
              <a:rPr lang="bg-BG" sz="32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g-BG" sz="32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е град </a:t>
            </a:r>
            <a:r>
              <a:rPr lang="bg-BG" sz="3200" b="1" i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София</a:t>
            </a:r>
            <a:r>
              <a:rPr lang="bg-BG" sz="32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bg-BG" sz="32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1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4" descr="http://img.photo-forum.net/site_pics/151/1346315153_Sofia-kolaj-2-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611953"/>
            <a:ext cx="8209632" cy="5346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4641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050" name="Picture 2" descr="http://www.proprofs.com/quiz-school/upload/yuiupload/44550910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522" y1="5013" x2="18597" y2="6041"/>
                        <a14:foregroundMark x1="10277" y1="6684" x2="18760" y2="7069"/>
                        <a14:foregroundMark x1="11990" y1="4370" x2="19657" y2="5398"/>
                        <a14:foregroundMark x1="89967" y1="12596" x2="99103" y2="5656"/>
                        <a14:foregroundMark x1="91272" y1="11183" x2="98042" y2="4627"/>
                        <a14:foregroundMark x1="83442" y1="56812" x2="92333" y2="57198"/>
                        <a14:foregroundMark x1="83442" y1="56555" x2="91272" y2="55784"/>
                        <a14:foregroundMark x1="89967" y1="34833" x2="96493" y2="35219"/>
                        <a14:foregroundMark x1="91680" y1="34576" x2="96248" y2="33805"/>
                        <a14:backgroundMark x1="14600" y1="900" x2="19657" y2="1285"/>
                        <a14:backgroundMark x1="13785" y1="9769" x2="17700" y2="9769"/>
                        <a14:backgroundMark x1="46166" y1="98458" x2="47064" y2="99743"/>
                        <a14:backgroundMark x1="53589" y1="98458" x2="54486" y2="99743"/>
                        <a14:backgroundMark x1="51631" y1="98458" x2="52773" y2="99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2" y="1177015"/>
            <a:ext cx="7959862" cy="50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879699" y="-954107"/>
            <a:ext cx="7578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i="1" dirty="0" smtClean="0">
                <a:solidFill>
                  <a:srgbClr val="002060"/>
                </a:solidFill>
              </a:rPr>
              <a:t>Разгледайте местоположението на София на </a:t>
            </a:r>
          </a:p>
          <a:p>
            <a:r>
              <a:rPr lang="bg-BG" sz="2800" i="1" dirty="0" smtClean="0">
                <a:solidFill>
                  <a:srgbClr val="002060"/>
                </a:solidFill>
              </a:rPr>
              <a:t>географската карта на България.</a:t>
            </a:r>
            <a:endParaRPr lang="bg-BG" sz="2800" i="1" dirty="0">
              <a:solidFill>
                <a:srgbClr val="002060"/>
              </a:solidFill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198534" y="-950572"/>
            <a:ext cx="69406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>Кои планини са разположени близо до нея?</a:t>
            </a:r>
          </a:p>
          <a:p>
            <a:r>
              <a:rPr lang="bg-BG" sz="2800" dirty="0" smtClean="0">
                <a:solidFill>
                  <a:srgbClr val="002060"/>
                </a:solidFill>
              </a:rPr>
              <a:t>Коя река преминава през столицата ни?</a:t>
            </a:r>
            <a:endParaRPr lang="bg-BG" sz="2800" dirty="0">
              <a:solidFill>
                <a:srgbClr val="002060"/>
              </a:solidFill>
            </a:endParaRPr>
          </a:p>
        </p:txBody>
      </p:sp>
      <p:pic>
        <p:nvPicPr>
          <p:cNvPr id="9" name="Picture 2" descr="E:\ОС\гифчета и картинки\различни гифчета\12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8" y="545030"/>
            <a:ext cx="631985" cy="6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12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00278 0.18101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4.44444E-6 L 0.92379 -0.00811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19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00278 0.18101 " pathEditMode="relative" rAng="0" ptsTypes="AA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Текстово поле 2"/>
          <p:cNvSpPr txBox="1"/>
          <p:nvPr/>
        </p:nvSpPr>
        <p:spPr>
          <a:xfrm>
            <a:off x="528076" y="244127"/>
            <a:ext cx="7653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София е разположена в Западна България.</a:t>
            </a:r>
            <a:endParaRPr lang="bg-BG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upload.wikimedia.org/wikipedia/commons/c/c4/Karta_bg_shabl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15" y="380203"/>
            <a:ext cx="958437" cy="6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ово поле 7">
            <a:hlinkClick r:id="rId5" action="ppaction://hlinksldjump"/>
          </p:cNvPr>
          <p:cNvSpPr txBox="1"/>
          <p:nvPr/>
        </p:nvSpPr>
        <p:spPr>
          <a:xfrm>
            <a:off x="8101524" y="536515"/>
            <a:ext cx="74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  <a:hlinkClick r:id="rId5" action="ppaction://hlinksldjump"/>
              </a:rPr>
              <a:t>план</a:t>
            </a:r>
            <a:endParaRPr lang="bg-BG" dirty="0">
              <a:solidFill>
                <a:srgbClr val="002060"/>
              </a:solidFill>
            </a:endParaRPr>
          </a:p>
        </p:txBody>
      </p:sp>
      <p:pic>
        <p:nvPicPr>
          <p:cNvPr id="16" name="Picture 2" descr="http://www.book.store.bg/d-prdimages/org/3446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0632" y="3104747"/>
            <a:ext cx="4391785" cy="32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igra4kite.com/images/Larsen_K5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146701"/>
            <a:ext cx="4037105" cy="318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ово поле 16"/>
          <p:cNvSpPr txBox="1"/>
          <p:nvPr/>
        </p:nvSpPr>
        <p:spPr>
          <a:xfrm>
            <a:off x="448082" y="748763"/>
            <a:ext cx="7443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bg-BG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подножието на красивата планина </a:t>
            </a:r>
            <a:r>
              <a:rPr lang="bg-B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Витоша</a:t>
            </a:r>
          </a:p>
          <a:p>
            <a:r>
              <a:rPr lang="bg-BG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 сред </a:t>
            </a:r>
            <a:r>
              <a:rPr lang="bg-B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Софийското равно поле</a:t>
            </a:r>
            <a:r>
              <a:rPr lang="bg-BG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bg-BG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http://photo.raskoll.com/main.php?g2_view=core.DownloadItem&amp;g2_itemId=9147&amp;g2_serialNumber=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46701"/>
            <a:ext cx="4780574" cy="3157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http://www.tourism-hotels-bulgaria.com/images/regions/31/original_regions_31_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765" y="3215841"/>
            <a:ext cx="4440607" cy="31194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Текстово поле 19"/>
          <p:cNvSpPr txBox="1"/>
          <p:nvPr/>
        </p:nvSpPr>
        <p:spPr>
          <a:xfrm>
            <a:off x="423389" y="1556792"/>
            <a:ext cx="7547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bg-BG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заобиколена</a:t>
            </a:r>
            <a:r>
              <a:rPr lang="bg-BG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планините </a:t>
            </a:r>
            <a:r>
              <a:rPr lang="bg-B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Витоша, Люлин и </a:t>
            </a:r>
          </a:p>
          <a:p>
            <a:r>
              <a:rPr lang="bg-B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Стара планина</a:t>
            </a:r>
            <a:r>
              <a:rPr lang="bg-BG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bg-BG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2" name="Picture 8" descr="http://upload.wikimedia.org/wikipedia/commons/4/4b/Sofia-vitosha-kempinski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71211"/>
            <a:ext cx="5158022" cy="31282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4" name="Picture 10" descr="http://www.skirebel.com/magazine/wp-content/uploads/2010/05/Vitosha-mountain-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3132" y="3229553"/>
            <a:ext cx="4160868" cy="31206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Текстово поле 22"/>
          <p:cNvSpPr txBox="1"/>
          <p:nvPr/>
        </p:nvSpPr>
        <p:spPr>
          <a:xfrm>
            <a:off x="291418" y="2385062"/>
            <a:ext cx="8712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През нея </a:t>
            </a:r>
            <a:r>
              <a:rPr lang="bg-BG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преминаварека</a:t>
            </a:r>
            <a:r>
              <a:rPr lang="bg-BG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Искър</a:t>
            </a:r>
            <a:r>
              <a:rPr lang="bg-BG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най-дългата ни река. </a:t>
            </a:r>
            <a:endParaRPr lang="bg-BG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4" descr="http://bgtourinfo.net/balkan/images/iskar_1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144" y="2924801"/>
            <a:ext cx="5384111" cy="342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6" name="Picture 12" descr="http://picbg.net/u/7167/32170/483060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61"/>
          <a:stretch/>
        </p:blipFill>
        <p:spPr bwMode="auto">
          <a:xfrm>
            <a:off x="5544192" y="3229553"/>
            <a:ext cx="3613389" cy="30747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Picture 2" descr="http://upload.wikimedia.org/wikipedia/commons/c/c4/Karta_bg_shabl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15" y="380203"/>
            <a:ext cx="958437" cy="63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ово поле 11">
            <a:hlinkClick r:id="rId5" action="ppaction://hlinksldjump"/>
          </p:cNvPr>
          <p:cNvSpPr txBox="1"/>
          <p:nvPr/>
        </p:nvSpPr>
        <p:spPr>
          <a:xfrm>
            <a:off x="8101524" y="536515"/>
            <a:ext cx="74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  <a:hlinkClick r:id="rId5" action="ppaction://hlinksldjump"/>
              </a:rPr>
              <a:t>план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2" name="Текстово поле 1"/>
          <p:cNvSpPr txBox="1"/>
          <p:nvPr/>
        </p:nvSpPr>
        <p:spPr>
          <a:xfrm>
            <a:off x="1259632" y="731339"/>
            <a:ext cx="3600400" cy="684805"/>
          </a:xfrm>
          <a:prstGeom prst="rect">
            <a:avLst/>
          </a:prstGeom>
          <a:noFill/>
        </p:spPr>
        <p:txBody>
          <a:bodyPr wrap="none" rtlCol="0">
            <a:prstTxWarp prst="textChevron">
              <a:avLst>
                <a:gd name="adj" fmla="val 2552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g-BG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София в миналото</a:t>
            </a:r>
            <a:endParaRPr lang="bg-BG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202" name="Picture 10" descr="http://stara-sofia.com/svsfkanitz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43527"/>
            <a:ext cx="3043023" cy="2273590"/>
          </a:xfrm>
          <a:prstGeom prst="rect">
            <a:avLst/>
          </a:prstGeom>
          <a:ln>
            <a:solidFill>
              <a:srgbClr val="00206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tara-sofia.com/gravsharenmos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15" y="1837523"/>
            <a:ext cx="2897129" cy="2241283"/>
          </a:xfrm>
          <a:prstGeom prst="roundRect">
            <a:avLst>
              <a:gd name="adj" fmla="val 17035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Текстово поле 5"/>
          <p:cNvSpPr txBox="1"/>
          <p:nvPr/>
        </p:nvSpPr>
        <p:spPr>
          <a:xfrm>
            <a:off x="3374523" y="2617117"/>
            <a:ext cx="5520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FF0000"/>
                </a:solidFill>
              </a:rPr>
              <a:t>София е един от </a:t>
            </a:r>
            <a:r>
              <a:rPr lang="bg-BG" sz="2800" b="1" dirty="0" smtClean="0">
                <a:solidFill>
                  <a:srgbClr val="FF0000"/>
                </a:solidFill>
              </a:rPr>
              <a:t>най-древнит</a:t>
            </a:r>
            <a:r>
              <a:rPr lang="bg-BG" sz="2800" dirty="0" smtClean="0">
                <a:solidFill>
                  <a:srgbClr val="FF0000"/>
                </a:solidFill>
              </a:rPr>
              <a:t>е европейски градове. Възникнала </a:t>
            </a:r>
          </a:p>
          <a:p>
            <a:r>
              <a:rPr lang="bg-BG" sz="2800" dirty="0" smtClean="0">
                <a:solidFill>
                  <a:srgbClr val="FF0000"/>
                </a:solidFill>
              </a:rPr>
              <a:t>е по времето на </a:t>
            </a:r>
            <a:r>
              <a:rPr lang="bg-BG" sz="2800" b="1" dirty="0" smtClean="0">
                <a:solidFill>
                  <a:srgbClr val="FF0000"/>
                </a:solidFill>
              </a:rPr>
              <a:t>траките</a:t>
            </a:r>
            <a:r>
              <a:rPr lang="bg-BG" sz="2800" dirty="0" smtClean="0">
                <a:solidFill>
                  <a:srgbClr val="FF0000"/>
                </a:solidFill>
              </a:rPr>
              <a:t>.</a:t>
            </a:r>
            <a:endParaRPr lang="bg-BG" sz="2800" dirty="0">
              <a:solidFill>
                <a:srgbClr val="FF0000"/>
              </a:solidFill>
            </a:endParaRPr>
          </a:p>
        </p:txBody>
      </p:sp>
      <p:pic>
        <p:nvPicPr>
          <p:cNvPr id="17" name="Picture 8" descr="http://bulgariatravel.org/data/media/034_000_Krepost_Serdica_Sofia.jp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548" y="4293096"/>
            <a:ext cx="8490903" cy="2084352"/>
          </a:xfrm>
          <a:prstGeom prst="roundRect">
            <a:avLst>
              <a:gd name="adj" fmla="val 15906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633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172" name="Picture 4" descr="http://sofiaglobe.com/wp-content/uploads/2012/10/Serdica-Serdika-archaeological-site-1-photo-CLS-e13499334623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04" y="3861048"/>
            <a:ext cx="3789398" cy="2375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6" descr="http://upload.wikimedia.org/wikipedia/commons/2/2f/Remains_of_Serdica_fortress_walls_in_the_basement_of_central_market_hall_Sofia_20090406_01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8574" y="3878406"/>
            <a:ext cx="4046211" cy="2340456"/>
          </a:xfrm>
          <a:prstGeom prst="roundRect">
            <a:avLst>
              <a:gd name="adj" fmla="val 31384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Текстово поле 10"/>
          <p:cNvSpPr txBox="1"/>
          <p:nvPr/>
        </p:nvSpPr>
        <p:spPr>
          <a:xfrm>
            <a:off x="735414" y="291167"/>
            <a:ext cx="7891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>Преди малко повече от 2 хиляди години край лечебни минерални извори </a:t>
            </a:r>
            <a:r>
              <a:rPr lang="bg-BG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тракийското племе </a:t>
            </a:r>
            <a:r>
              <a:rPr lang="bg-BG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серди</a:t>
            </a:r>
            <a:r>
              <a:rPr lang="bg-BG" sz="2800" dirty="0" smtClean="0">
                <a:solidFill>
                  <a:srgbClr val="002060"/>
                </a:solidFill>
              </a:rPr>
              <a:t> основало свое селище. </a:t>
            </a:r>
            <a:endParaRPr lang="bg-BG" sz="2800" dirty="0">
              <a:solidFill>
                <a:srgbClr val="002060"/>
              </a:solidFill>
            </a:endParaRPr>
          </a:p>
        </p:txBody>
      </p:sp>
      <p:pic>
        <p:nvPicPr>
          <p:cNvPr id="12" name="Picture 8" descr="http://www.sofia-guide.com/assets/st_george_rotonda_church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6654" y="1676162"/>
            <a:ext cx="3174660" cy="2073000"/>
          </a:xfrm>
          <a:prstGeom prst="roundRect">
            <a:avLst>
              <a:gd name="adj" fmla="val 14475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авоъгълник 1"/>
          <p:cNvSpPr/>
          <p:nvPr/>
        </p:nvSpPr>
        <p:spPr>
          <a:xfrm>
            <a:off x="6912774" y="2013011"/>
            <a:ext cx="19416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dirty="0" smtClean="0">
                <a:solidFill>
                  <a:srgbClr val="002060"/>
                </a:solidFill>
              </a:rPr>
              <a:t>Римляните </a:t>
            </a:r>
          </a:p>
          <a:p>
            <a:r>
              <a:rPr lang="bg-BG" sz="2800" dirty="0" smtClean="0">
                <a:solidFill>
                  <a:srgbClr val="002060"/>
                </a:solidFill>
              </a:rPr>
              <a:t>го нарекли</a:t>
            </a:r>
          </a:p>
          <a:p>
            <a:r>
              <a:rPr lang="bg-BG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Сердика</a:t>
            </a:r>
            <a:r>
              <a:rPr lang="bg-BG" sz="2800" dirty="0" smtClean="0">
                <a:solidFill>
                  <a:srgbClr val="002060"/>
                </a:solidFill>
              </a:rPr>
              <a:t>.</a:t>
            </a:r>
            <a:endParaRPr lang="bg-BG" sz="2800" dirty="0">
              <a:solidFill>
                <a:srgbClr val="002060"/>
              </a:solidFill>
            </a:endParaRPr>
          </a:p>
        </p:txBody>
      </p:sp>
      <p:pic>
        <p:nvPicPr>
          <p:cNvPr id="7180" name="Picture 12" descr="http://svetimesta.com/uploads/data/Malki/1Serdika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704" y="1667821"/>
            <a:ext cx="3098931" cy="2085249"/>
          </a:xfrm>
          <a:prstGeom prst="roundRect">
            <a:avLst>
              <a:gd name="adj" fmla="val 29058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039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Правоъгълник 1"/>
          <p:cNvSpPr/>
          <p:nvPr/>
        </p:nvSpPr>
        <p:spPr>
          <a:xfrm>
            <a:off x="719572" y="441723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>
                <a:solidFill>
                  <a:srgbClr val="002060"/>
                </a:solidFill>
              </a:rPr>
              <a:t>Днес в центъра на града </a:t>
            </a:r>
            <a:r>
              <a:rPr lang="bg-BG" altLang="bg-BG" sz="2800" dirty="0" smtClean="0">
                <a:solidFill>
                  <a:srgbClr val="002060"/>
                </a:solidFill>
              </a:rPr>
              <a:t>могат </a:t>
            </a:r>
            <a:r>
              <a:rPr lang="bg-BG" altLang="bg-BG" sz="2800" dirty="0">
                <a:solidFill>
                  <a:srgbClr val="002060"/>
                </a:solidFill>
              </a:rPr>
              <a:t>да се видят много</a:t>
            </a:r>
          </a:p>
          <a:p>
            <a:r>
              <a:rPr lang="bg-BG" altLang="bg-BG" sz="2800" dirty="0">
                <a:solidFill>
                  <a:srgbClr val="002060"/>
                </a:solidFill>
              </a:rPr>
              <a:t>останки от крепостни </a:t>
            </a:r>
            <a:r>
              <a:rPr lang="bg-BG" altLang="bg-BG" sz="2800" dirty="0" smtClean="0">
                <a:solidFill>
                  <a:srgbClr val="002060"/>
                </a:solidFill>
              </a:rPr>
              <a:t>стени </a:t>
            </a:r>
            <a:r>
              <a:rPr lang="bg-BG" altLang="bg-BG" sz="2800" dirty="0">
                <a:solidFill>
                  <a:srgbClr val="002060"/>
                </a:solidFill>
              </a:rPr>
              <a:t>и храмове от </a:t>
            </a:r>
            <a:r>
              <a:rPr lang="bg-BG" altLang="bg-BG" sz="2800" dirty="0" smtClean="0">
                <a:solidFill>
                  <a:srgbClr val="002060"/>
                </a:solidFill>
              </a:rPr>
              <a:t>тези</a:t>
            </a:r>
          </a:p>
          <a:p>
            <a:r>
              <a:rPr lang="bg-BG" altLang="bg-BG" sz="2800" dirty="0" smtClean="0">
                <a:solidFill>
                  <a:srgbClr val="002060"/>
                </a:solidFill>
              </a:rPr>
              <a:t>времена. Един от най-старите исторически </a:t>
            </a:r>
          </a:p>
          <a:p>
            <a:r>
              <a:rPr lang="bg-BG" altLang="bg-BG" sz="2800" dirty="0">
                <a:solidFill>
                  <a:srgbClr val="002060"/>
                </a:solidFill>
              </a:rPr>
              <a:t>п</a:t>
            </a:r>
            <a:r>
              <a:rPr lang="bg-BG" altLang="bg-BG" sz="2800" dirty="0" smtClean="0">
                <a:solidFill>
                  <a:srgbClr val="002060"/>
                </a:solidFill>
              </a:rPr>
              <a:t>аметници е </a:t>
            </a:r>
            <a:r>
              <a:rPr lang="bg-BG" altLang="bg-BG" sz="2800" b="1" dirty="0" smtClean="0">
                <a:solidFill>
                  <a:srgbClr val="FF0000"/>
                </a:solidFill>
              </a:rPr>
              <a:t>черквата „Свети Георги“.</a:t>
            </a:r>
            <a:endParaRPr lang="bg-BG" altLang="bg-BG" sz="2800" b="1" dirty="0">
              <a:solidFill>
                <a:srgbClr val="FF0000"/>
              </a:solidFill>
            </a:endParaRPr>
          </a:p>
        </p:txBody>
      </p:sp>
      <p:pic>
        <p:nvPicPr>
          <p:cNvPr id="10248" name="Picture 8" descr="http://radulov.blog.bg/photos/22336/original/ROTOND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272177"/>
            <a:ext cx="2736304" cy="4099616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www.nasamnatam.com/usergal/411/So-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1713" y="3247190"/>
            <a:ext cx="4293902" cy="3106228"/>
          </a:xfrm>
          <a:prstGeom prst="rect">
            <a:avLst/>
          </a:prstGeom>
          <a:ln>
            <a:solidFill>
              <a:srgbClr val="00206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pravoslavieto.com/hramove/1/sofia/rotunda/stenopis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4072" y="2172395"/>
            <a:ext cx="2752443" cy="204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3287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ESI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44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2">
            <a:hlinkClick r:id="" action="ppaction://hlinkshowjump?jump=previousslide"/>
          </p:cNvPr>
          <p:cNvSpPr/>
          <p:nvPr/>
        </p:nvSpPr>
        <p:spPr>
          <a:xfrm rot="10800000">
            <a:off x="8443168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Пятиугольник 23">
            <a:hlinkClick r:id="" action="ppaction://hlinkshowjump?jump=nextslide"/>
          </p:cNvPr>
          <p:cNvSpPr/>
          <p:nvPr/>
        </p:nvSpPr>
        <p:spPr>
          <a:xfrm>
            <a:off x="8842252" y="6480001"/>
            <a:ext cx="324000" cy="324000"/>
          </a:xfrm>
          <a:prstGeom prst="homePlate">
            <a:avLst>
              <a:gd name="adj" fmla="val 1428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178" name="Picture 10" descr="http://bulgariatravel.org/data/media/034_001_Krepost_Serdica_Sofia.jpg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768" y="4037420"/>
            <a:ext cx="3590310" cy="2055876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оъгълник 1"/>
          <p:cNvSpPr/>
          <p:nvPr/>
        </p:nvSpPr>
        <p:spPr>
          <a:xfrm>
            <a:off x="250032" y="3114090"/>
            <a:ext cx="431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Антична Сердика - Ротондата „Св. Георги“ </a:t>
            </a:r>
          </a:p>
          <a:p>
            <a:r>
              <a:rPr lang="bg-BG" dirty="0" smtClean="0">
                <a:solidFill>
                  <a:srgbClr val="002060"/>
                </a:solidFill>
              </a:rPr>
              <a:t>и останки от резиденцията на император Константин I Велики </a:t>
            </a:r>
            <a:endParaRPr lang="bg-BG" dirty="0">
              <a:solidFill>
                <a:srgbClr val="002060"/>
              </a:solidFill>
            </a:endParaRPr>
          </a:p>
        </p:txBody>
      </p:sp>
      <p:pic>
        <p:nvPicPr>
          <p:cNvPr id="13316" name="Picture 4" descr="http://www.zelanos.com/wp-content/uploads/2013/08/Rotunda-st-geor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367" y="327896"/>
            <a:ext cx="4175746" cy="2786194"/>
          </a:xfrm>
          <a:prstGeom prst="roundRect">
            <a:avLst>
              <a:gd name="adj" fmla="val 16799"/>
            </a:avLst>
          </a:prstGeom>
          <a:solidFill>
            <a:srgbClr val="FFFFFF">
              <a:shade val="85000"/>
            </a:srgbClr>
          </a:solidFill>
          <a:ln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22" name="Picture 10" descr="http://svetimesta.com/uploads/data/Malki/Sofia-amphitheatre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32" y="492394"/>
            <a:ext cx="4093820" cy="2838383"/>
          </a:xfrm>
          <a:prstGeom prst="rect">
            <a:avLst/>
          </a:prstGeom>
          <a:ln>
            <a:solidFill>
              <a:srgbClr val="00206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6144525" y="3391089"/>
            <a:ext cx="244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>
                <a:solidFill>
                  <a:srgbClr val="002060"/>
                </a:solidFill>
              </a:rPr>
              <a:t>Античният амфитеатър</a:t>
            </a:r>
          </a:p>
        </p:txBody>
      </p:sp>
      <p:sp>
        <p:nvSpPr>
          <p:cNvPr id="16" name="Правоъгълник 15"/>
          <p:cNvSpPr/>
          <p:nvPr/>
        </p:nvSpPr>
        <p:spPr>
          <a:xfrm>
            <a:off x="299911" y="6110669"/>
            <a:ext cx="2281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Останки от крепостта</a:t>
            </a:r>
            <a:endParaRPr lang="bg-BG" dirty="0">
              <a:solidFill>
                <a:srgbClr val="002060"/>
              </a:solidFill>
            </a:endParaRPr>
          </a:p>
        </p:txBody>
      </p:sp>
      <p:pic>
        <p:nvPicPr>
          <p:cNvPr id="13324" name="Picture 12" descr="http://svetimesta.com/uploads/data/Malki/Sevizt.kr.kula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0560" y="3721678"/>
            <a:ext cx="3577619" cy="245022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авоъгълник 5"/>
          <p:cNvSpPr/>
          <p:nvPr/>
        </p:nvSpPr>
        <p:spPr>
          <a:xfrm>
            <a:off x="4529255" y="6110669"/>
            <a:ext cx="3640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 smtClean="0">
                <a:solidFill>
                  <a:srgbClr val="002060"/>
                </a:solidFill>
              </a:rPr>
              <a:t>Североизточната </a:t>
            </a:r>
            <a:r>
              <a:rPr lang="bg-BG" dirty="0">
                <a:solidFill>
                  <a:srgbClr val="002060"/>
                </a:solidFill>
              </a:rPr>
              <a:t>кула на Сердика</a:t>
            </a:r>
          </a:p>
        </p:txBody>
      </p:sp>
    </p:spTree>
    <p:extLst>
      <p:ext uri="{BB962C8B-B14F-4D97-AF65-F5344CB8AC3E}">
        <p14:creationId xmlns:p14="http://schemas.microsoft.com/office/powerpoint/2010/main" val="386493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/>
      <p:bldP spid="6" grpId="0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808</Words>
  <Application>Microsoft Office PowerPoint</Application>
  <PresentationFormat>Презентация на цял екран (4:3)</PresentationFormat>
  <Paragraphs>148</Paragraphs>
  <Slides>30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30</vt:i4>
      </vt:variant>
    </vt:vector>
  </HeadingPairs>
  <TitlesOfParts>
    <vt:vector size="34" baseType="lpstr">
      <vt:lpstr>Arial</vt:lpstr>
      <vt:lpstr>Monotype Corsiva</vt:lpstr>
      <vt:lpstr>Calibri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VESI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VESI</dc:creator>
  <cp:lastModifiedBy>VESI</cp:lastModifiedBy>
  <cp:revision>365</cp:revision>
  <dcterms:created xsi:type="dcterms:W3CDTF">2013-09-21T12:30:13Z</dcterms:created>
  <dcterms:modified xsi:type="dcterms:W3CDTF">2013-09-29T09:43:26Z</dcterms:modified>
</cp:coreProperties>
</file>