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4" r:id="rId12"/>
    <p:sldId id="266" r:id="rId13"/>
    <p:sldId id="29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8" r:id="rId25"/>
    <p:sldId id="296" r:id="rId26"/>
    <p:sldId id="279" r:id="rId27"/>
    <p:sldId id="280" r:id="rId28"/>
    <p:sldId id="281" r:id="rId29"/>
    <p:sldId id="282" r:id="rId30"/>
    <p:sldId id="284" r:id="rId31"/>
    <p:sldId id="283" r:id="rId32"/>
    <p:sldId id="285" r:id="rId33"/>
    <p:sldId id="286" r:id="rId34"/>
    <p:sldId id="287" r:id="rId35"/>
    <p:sldId id="288" r:id="rId36"/>
    <p:sldId id="297" r:id="rId37"/>
    <p:sldId id="289" r:id="rId38"/>
    <p:sldId id="290" r:id="rId39"/>
    <p:sldId id="291" r:id="rId40"/>
    <p:sldId id="292" r:id="rId41"/>
    <p:sldId id="298" r:id="rId42"/>
    <p:sldId id="303" r:id="rId43"/>
    <p:sldId id="299" r:id="rId44"/>
    <p:sldId id="300" r:id="rId45"/>
    <p:sldId id="301" r:id="rId46"/>
    <p:sldId id="302" r:id="rId47"/>
    <p:sldId id="304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589213" y="248356"/>
            <a:ext cx="8915399" cy="2879157"/>
          </a:xfrm>
        </p:spPr>
        <p:txBody>
          <a:bodyPr>
            <a:noAutofit/>
          </a:bodyPr>
          <a:lstStyle/>
          <a:p>
            <a:pPr algn="ctr"/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Нагледно-действена аритметика по метода на Монтесори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7397997" y="5731717"/>
            <a:ext cx="8915399" cy="1126283"/>
          </a:xfrm>
        </p:spPr>
        <p:txBody>
          <a:bodyPr>
            <a:normAutofit/>
          </a:bodyPr>
          <a:lstStyle/>
          <a:p>
            <a:r>
              <a:rPr lang="bg-BG" sz="2400" b="1" dirty="0" smtClean="0"/>
              <a:t>Изготвил: Елвира Караманова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635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5" y="257577"/>
            <a:ext cx="8911687" cy="1094705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Монтесори материалите – идеи за модификация и методи на работа.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9212" y="1506828"/>
            <a:ext cx="8915400" cy="5254579"/>
          </a:xfrm>
        </p:spPr>
        <p:txBody>
          <a:bodyPr>
            <a:normAutofit/>
          </a:bodyPr>
          <a:lstStyle/>
          <a:p>
            <a:endParaRPr lang="bg-BG" dirty="0" smtClean="0"/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Могат да се използват в обучението по математика с малките ученици  (ЗИП или извънкласни форми на обучение).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Българските учебни програми по математика определят обема и структурата на учебното съдържание по математика в четири основни образователни ядра: „Числа“, „Равнинни фигури“, „Измерване“ „Моделиране“.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Водеща цел в програмите е развиване на творческите способности на учениците чрез проблемно обучение, преодоляване на формализма в знанията и прилагане на хуманно-личностния подход в обучението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7257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93183"/>
            <a:ext cx="8915399" cy="991673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Защо са важни специално разработените дидактични материали?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1" y="1493949"/>
            <a:ext cx="8915399" cy="510003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Предлаганите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 игри и адаптирани модели на Монтесори материали реализират в единство възпитателните цели на учебните програми по математика, като създават интерес и стимулират познавателната мотивация на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играта се разгръща екипната и груповата дейност,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сътрудничеството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самоконтрола и самооценката на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 последно място, пред учителя се разкриват възможности за обогатяване на интерактивните методи и похвати за работа при съвременното активно-действено и хуманно ориентирано обучение по математика.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277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44699"/>
            <a:ext cx="8911687" cy="824248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Игри с бройните сандъчета на Монтесори (1 клас)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9212" y="1674255"/>
            <a:ext cx="8915400" cy="4855334"/>
          </a:xfrm>
        </p:spPr>
        <p:txBody>
          <a:bodyPr/>
          <a:lstStyle/>
          <a:p>
            <a:endParaRPr lang="bg-BG" dirty="0" smtClean="0"/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Оригиналният дидактичен материал е изработен от дървесина и представлява две отворени дървени сандъчета (кутии) с прегради, номерирани с цифрите от 0 до 4 и от 5 до 9. 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анипулативният материал са 45 дървени дълги „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вретенца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Детето отброява предметите, но и обследва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тактилно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повърхността им.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Вретеновидната форма стимулира сензорните усещания и развива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финната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моторика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641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95470" y="193183"/>
            <a:ext cx="9109141" cy="605307"/>
          </a:xfrm>
        </p:spPr>
        <p:txBody>
          <a:bodyPr>
            <a:no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Игри с бройните сандъчета на Монтесори (1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395470" y="1081826"/>
            <a:ext cx="9109141" cy="567958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на това дидактично средство се изработва от долепени правоъгълни кутии (11 броя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Преградите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номерират с числата от 0 до 10. Бройният материал се избира от учителя (напр. 55 пръчици, кестени, копчета и др.)</a:t>
            </a:r>
          </a:p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61" y="3464417"/>
            <a:ext cx="8679849" cy="323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1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41668"/>
            <a:ext cx="8497710" cy="940157"/>
          </a:xfrm>
        </p:spPr>
        <p:txBody>
          <a:bodyPr>
            <a:normAutofit fontScale="90000"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„числова редица до 10“с цветни числови пръчици (1 клас)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532585"/>
            <a:ext cx="8915399" cy="467503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Оригиналното дидактично средство се състои от десет пластмасови пръчици с различна дължина, съответстваща на числата от едно до десет.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Адаптираният материал съдържа десет твърди картонени ленти. Лентичките на числото едно е еталон за изработване на останалите.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Оцветяват се ритмично в два цвята, за да се улесни броенето и подреждането на лентите по дължина и числова мощност</a:t>
            </a:r>
            <a:r>
              <a:rPr lang="bg-BG" sz="1800" dirty="0" smtClean="0"/>
              <a:t>.     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31460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70456"/>
            <a:ext cx="8915399" cy="2356833"/>
          </a:xfrm>
        </p:spPr>
        <p:txBody>
          <a:bodyPr>
            <a:normAutofit/>
          </a:bodyPr>
          <a:lstStyle/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Упражненията с цветните лентички развива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сериационните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 за подреждане по дължина и представата за числовите отношения „по-голямо с едно“ и „по-малко с едно“. Препоръчително е да се подготви основа за подреждане на лентичките (рамка, капак на кутия).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2810933"/>
            <a:ext cx="8915399" cy="3770489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1" y="2810933"/>
            <a:ext cx="7457899" cy="377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93184"/>
            <a:ext cx="8915399" cy="579548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Игри „Нанизани числа – броеници“ (1 клас)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991673"/>
            <a:ext cx="8915399" cy="586632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„Нанизаните числа“ са количествени модели от нанизани перли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се използват за броене, количествено сравняване и подреждане на отрези на числовата редица до десет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Идеята намира приложение при разработване на „Златния материал на Монтесори“ (нанизани десетици, стотици, хиляди)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Броениците се изработват лесно от еднакви по големина топчета (цветни перли), които се нанизват на гъвкава или по-твърда ос (шнур, тел или др.)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Двата края се завързват (занитват) и се оформят дръжки за закачване.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 броят топчетата в „броениците“, сравняват количествата, записват с цифри и знаци отношенията.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указания или чрез игра подреждат числова редица от нанизани десетици (до десет</a:t>
            </a:r>
            <a:r>
              <a:rPr lang="bg-BG" sz="1800" dirty="0" smtClean="0"/>
              <a:t>).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9893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29567" y="154546"/>
            <a:ext cx="8915399" cy="2620851"/>
          </a:xfrm>
        </p:spPr>
        <p:txBody>
          <a:bodyPr>
            <a:noAutofit/>
          </a:bodyPr>
          <a:lstStyle/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играта могат да участват две и повече деца. Едно дете произволно избира броеница, брои топчетата и намира поредното място на числото в редицата. Продължава следващият играч. При игра за сравняване на две числа се изработват карти с цифри и знаците „по-голямо“ и „по-малко“. Две деца избират броеници, броят и налагат по дължина броениците и записват схематично резултата от сравняването на количествата (4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5, 10 &gt;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и т. н.)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476323" y="2975019"/>
            <a:ext cx="7807855" cy="4082603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2975020"/>
            <a:ext cx="7709606" cy="38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06063"/>
            <a:ext cx="8915399" cy="824247"/>
          </a:xfrm>
        </p:spPr>
        <p:txBody>
          <a:bodyPr>
            <a:no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1" y="1184856"/>
            <a:ext cx="8915399" cy="567314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 от най-ефектните и ефикасни дидактични материали на Монтесори е „Златният материал“. Направен е от „златни“ перли, нанизани по определен начин.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Нагледно пред детето се представят числовите модели: една единица (една златна перла), една десетица (нанизани 10 перли на пръчица), една стотица (10 пръчици сглобени в плочка) и една хиляда (10 плочки, сглобени една над друга в куб).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Тази идея е адаптирана и от А.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Столяр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който вместо перли използва геометрични форми (куб, паралелепипед). Малко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кубченце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 една единица, паралелепипед дълъг 10малки кубчета представлява десетица, квадратна плочка със100 релефни квадратчета моделира стотица и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суперкуб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разграфени стени със 100 квадратчета е една хиляда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85624" y="128789"/>
            <a:ext cx="9018987" cy="991673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485624" y="1326524"/>
            <a:ext cx="9018988" cy="553147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Интересен вариант е изобретен във Финландия. Вместо топчета се предлагат малки кубчета със син, червен и жълт цвят. От тях се сглобяват пръчици – десетици, плочки – стотици и големи кубове – хиляди.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училищата на Западна Европа тези материали се изработват от пластмаса и много приличат на играта „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 се включват в игри за броене, замяна на 10 малки кубчета с една пръчица (десетица), замяна на десет пръчици с една плочка (стотица) и в практическата си дейност усвояват образуването на числата и техните наименования.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Най-често в играта участват двама играчи, които разполагат с един или два разноцветни пластмасови комплекта и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зарче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Побеждава този играч, който пръв „направи супер куб“ (достигне до хиляда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643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86181" y="307223"/>
            <a:ext cx="8915399" cy="993543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Нагледно-действена аритметика по метода на Монтесори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558344"/>
            <a:ext cx="8915399" cy="495836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Нормалното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интелектуално развитие на децата е свързано с правилно натрупване на сетивен опит, който по-късно се обработва в полезна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началното училище се намират в третия стадий на конкретните операции ( Ж. </a:t>
            </a:r>
            <a:r>
              <a:rPr 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Пиаже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се отличават със способността да мислят логично, но само в конкретни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този период децата могат да използват всички достъпни за възрастните понятия, освен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абстрактните.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Математическото съдържание предлага за изучаване абстрактни понятия като естествени числа, аритметични действия с тях, алгебрична пропедевтика и др.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4894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59866" y="115911"/>
            <a:ext cx="9044746" cy="953035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</a:t>
            </a:r>
            <a:r>
              <a:rPr lang="bg-BG" sz="2800" dirty="0"/>
              <a:t>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459866" y="1275008"/>
            <a:ext cx="9044745" cy="547352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Златният материал се използва в училища или в детски центрове с Монтесори групи. В такава група, обучавана по Монтесори педагогика, методиката е специфична и накратко могат да се опишат някои игри и похвати.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Първо децата се запознават със златния материал. Броят златни перли и формират представи за числата до 10. Нанизаната десетица възприемат като едно цяло и се запознават със записа на числото 10.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лочката възприемат като числото 100 и разбират, че в състава му има 10 пръчици или 10 десетици.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Суперкубът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 от1000 перли или 10 плочки по 10 десетици от 100 перли.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усвояване названията на числата се играе „Пазаруване на числа“.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500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98502" y="128790"/>
            <a:ext cx="9006110" cy="965914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498502" y="1236372"/>
            <a:ext cx="9006109" cy="562162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Учителят назовава число или показва карта със записа му (Донеси ми… числото 100). На пода е очертан кръг от фигурки. Детето отива до златния материал, поставя исканото „златно“ число в специална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табличка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разредите. Разхожда се по кръга и опознава зрително числото. Назовава числото при предаването му на учителя.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„Пазаруват“ се и по-големи числа, например: 2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суперкуба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 плочки, 4 пръчици и 6 перли. Материалите се подреждат на килимче по големина отляво надясно. Срещу всеки разред на числото се поставя карта със запис (2000, 300, 40, 6).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 впечатление, че картите на числата са правоъгълници с равномерно нарастваща дължина</a:t>
            </a:r>
            <a:r>
              <a:rPr lang="bg-BG" dirty="0" smtClean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72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54547"/>
            <a:ext cx="8915399" cy="965915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326524"/>
            <a:ext cx="8915399" cy="516442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 впечатление, че картите на числата са правоъгълници с равномерно нарастваща дължина.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19" y="2395470"/>
            <a:ext cx="7611415" cy="388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614412" y="193184"/>
            <a:ext cx="9070504" cy="978794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614412" y="1287887"/>
            <a:ext cx="9237929" cy="546064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се възприеме записът на числото 2346 учителят поставя в ръце първо картата на 2000, върху нея 300, после 40 и най-отгоре поставя 6.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Накланя ги надясно, те се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приплъзват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подреждат така, че разкриват записа 2346.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Детето е преминало през практическото определяне на количествата, съставящи разреди (хиляди, стотици, десетици, единици).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Действеният похват за получаване на записа на числото формира нагледна представа за това, какво стои зад цифрите 2, 3, 4, 6 в позиционния запис на числото.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67426"/>
            <a:ext cx="8915399" cy="1043188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442433"/>
            <a:ext cx="8915399" cy="526745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bg-BG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Динамичното усвояване на десетичната система се базира на операции със Златния материал (събиране, изваждане, умножение, деление).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Детето разполага с разграфен по разрядите на числото дървен поднос и златен материал. Усвоява похвата „замяна“.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Взема произволен брой от материала (напр. 15 перли, 11 пръчици, 10 плочки, 1 куб) и трябва да разбере кое число носи на подноса. Числото е с различни разряди и материалите трябва да се разположат в секциите на подноса.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633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67239" y="242830"/>
            <a:ext cx="8915399" cy="1006422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</a:t>
            </a:r>
            <a:r>
              <a:rPr lang="bg-BG" sz="2800" dirty="0"/>
              <a:t>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67240" y="1635617"/>
            <a:ext cx="9237372" cy="507427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bg-BG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Отдясно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наляво се поставят единиците, после пръчиците-десетици, стотиците-плочки и накрая хилядите (15 перли се заменят с 1 десетица и 5 перли, а десетицата преминава в съседното отделение на подноса).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Дейността по заменянето продължава, докато във всеки сектор на подноса няма повече от 9 единици.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Избират се карти-числа и се поставят под дадения разряд (напр.: 2000, 100, 20, 5 за числото 2125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386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06063"/>
            <a:ext cx="8915399" cy="1107582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558344"/>
            <a:ext cx="8915399" cy="520306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Интересна игра за замяна е „Господари на Замъка“.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Използва се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зарче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пластмасов материал от кубчета, пръчки, плочки и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суперкубове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Играят две деца.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хвърляне на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зарчето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детето отброява толкова малки кубчета, колкото показва зарът и ги поставя в кулата най-отдясно в замъка.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събиране на 10 малки кубчета  ги отстранява и заменя с пръчица-десетица, като я поставя в съседната кула отляво.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натрупване на 10 пръчици ги заменя с плочка в третата кула.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67240" y="193183"/>
            <a:ext cx="8915399" cy="927279"/>
          </a:xfrm>
        </p:spPr>
        <p:txBody>
          <a:bodyPr>
            <a:no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339402"/>
            <a:ext cx="8915399" cy="530609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този играч, който пръв направи </a:t>
            </a:r>
            <a:r>
              <a:rPr 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суперкуб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последната кула най-вляво. 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415" y="2833352"/>
            <a:ext cx="7757354" cy="361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03032"/>
            <a:ext cx="8490396" cy="953036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до 1000 – образуване, четене, записване (1, 2, 3 клас)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429556"/>
            <a:ext cx="8915399" cy="542844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броене до 10 и затова тази игра е подходяща за деца от 5-6 години нагоре. 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 от началното училище играта разкрива практическото получаване на съседните разряди на числото, значението на числото 10 за десетичната позиционна система и осмислянето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позиционния принцип на записване на числото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Всеки начален учител може да разработи вариант на златния материал от картон (квадратчета, лентички с десет квадратчета, квадратна решетка от 100 квадратчета и куб с квадратни решетки).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83336"/>
            <a:ext cx="8915399" cy="643944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 по метода на Монтесори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468192"/>
            <a:ext cx="8915399" cy="486821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bg-BG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Събирането на числата до десет основно се извършва на теоретико-множествена основа и практическо намиране на мощността на обединението на две групи предмети.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Монтесори предлага похват за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приплъзване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„карта-число“ при събиране на кръгли числа с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едноцифрени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Разработена е вертикална дъска с жлебове, в която са поставени кръглите числа.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2718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Нагледно-действена аритметика по метода на Монтесори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Естествено се поставя въпросът – адаптирани ли са към детското мислене методите и дидактичните средства за овладяване и разбиране на математическите понятия и отношения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мисленето на началните учениците е конкретно-образно, то използват ли се подходящи модели и технологии, адекватни на типа мислене на децата или се разчита само на схематично-символните и табличните модели в учебниците по математика.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0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4" y="257577"/>
            <a:ext cx="8911687" cy="695460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 по метода на Монтесори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1365160"/>
            <a:ext cx="4365625" cy="4881093"/>
          </a:xfrm>
        </p:spPr>
      </p:pic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7070501" y="1365161"/>
            <a:ext cx="4434110" cy="4971245"/>
          </a:xfrm>
        </p:spPr>
        <p:txBody>
          <a:bodyPr>
            <a:noAutofit/>
          </a:bodyPr>
          <a:lstStyle/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Детето плъзва карта с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едноцифрено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върху двуцифреното число (до 90). Нагледно-действено възприема натрупването (налагането) на единиците над двуцифрените числа и разбира начина на записване и назоваване на числата (10 и 3 е „три над десет“ или тринадесет, 20 и 4 е двадесет и четири и т. н.) този похват се използва и при по големите числа до 1000. активно се играе със златния материал и образуване на числата до 9000. (девет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суперкуба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67425"/>
            <a:ext cx="8915399" cy="656823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 по метода на Монтесори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056068"/>
            <a:ext cx="8915399" cy="58019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Събирането на числата до 20 „без“ и „с“ преминаване на десетицата е по-сложна умствена операция и изисква различни методи и нагледни средства.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 такъв метод е събирането на предметни цветни числа в кръга до 20 в таблица.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Изработват се два комплекта „числа“ в два различни цвята (червен и син) от лентички (плочки) с различна дължина за всяко число.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 същата мярка се разработва таблица на числата до 20.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събирането на две числа (напр. 9 + 5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ученикът избира за първото събираемо лентичка в червен цвят и дължина 9 мерки, а за второто събираемо – лентичка в син цвят и дължина 5 мерки.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64394"/>
            <a:ext cx="8915399" cy="399246"/>
          </a:xfrm>
        </p:spPr>
        <p:txBody>
          <a:bodyPr>
            <a:normAutofit fontScale="90000"/>
          </a:bodyPr>
          <a:lstStyle/>
          <a:p>
            <a:r>
              <a:rPr lang="bg-BG" sz="2800" dirty="0"/>
              <a:t>Събиране по метода на Монтесори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605307"/>
            <a:ext cx="8915399" cy="625269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Налага ги последователно в таблицата и намира сбора (в случая 14).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Нагледно се формира допълването до десетица и представата за събираеми и сбор.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Моделираният сбор 5 + 9 провокира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сравняване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сборове и формулиране на хипотезата, че 9 + 5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+ 9 или „сборът не се променя при разместване на събираемите“.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4" y="3696238"/>
            <a:ext cx="8697017" cy="316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67426"/>
            <a:ext cx="8915399" cy="631064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 по метода на Монтесори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056068"/>
            <a:ext cx="8915399" cy="58019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Похватите за замяна се прилагат в игри за двама при събиране на двуцифрени числа.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Играят две деца, като всяко разполага с комплект пластмасов материал и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зарче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Двете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зарчета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 хвърлят едновременно и децата записват двуцифрено число (напр. 36) според показанията им.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Повтарят хвърлянето на двата зара (напр. 55).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Числата се записват в тетрадките.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 събираемо се моделира с пръчици и кубчета.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Прегрупират се пръчиците и кубчетата и се извършва замяна на 10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кубченца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една пръчка.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Брои се активно.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41668"/>
            <a:ext cx="8915399" cy="695459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 по метода на Монтесори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133340"/>
            <a:ext cx="8915399" cy="572465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числата се записва съставът им от десетици и единици и последователността от действията.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Сборът 91 се намира практически и паралелно се записват схематично действията.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51" y="3232597"/>
            <a:ext cx="7972022" cy="36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06063"/>
            <a:ext cx="8915399" cy="888642"/>
          </a:xfrm>
        </p:spPr>
        <p:txBody>
          <a:bodyPr>
            <a:no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на двуцифрени числа с помощта на модификация на „Златния материал“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519708"/>
            <a:ext cx="8915399" cy="522882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bg-BG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математиката умножението на естествените числа се въвежда чрез декартово произведение на две множества А и В.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екартовото произведение може да бъде зададено с помощта на клетките на таблица.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Поставя се въпросът: Колко общо са клетките в таблицата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086378" y="128790"/>
            <a:ext cx="9418234" cy="927278"/>
          </a:xfrm>
        </p:spPr>
        <p:txBody>
          <a:bodyPr>
            <a:no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на двуцифрени числа с помощта на модификация на „Златния материал“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7190747" y="1481069"/>
            <a:ext cx="4313864" cy="50613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означим 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{1,2,3,4,5,6,7,8}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номерата на колоните, а 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= {1,2,3,4,5,6,7,}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номерата на редиците. Тогава общият брой на квадратчетата е равен на 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8 = 56.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позицията на всяка клетка се определя с една наредена двойка от декартовото произведение на А х В. общият брой на наредените двойки е 56.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Обобщаваме а 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m(A) 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= m(A x B)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Контейнер за съдържание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58" y="1817591"/>
            <a:ext cx="5047892" cy="4402905"/>
          </a:xfrm>
        </p:spPr>
      </p:pic>
    </p:spTree>
    <p:extLst>
      <p:ext uri="{BB962C8B-B14F-4D97-AF65-F5344CB8AC3E}">
        <p14:creationId xmlns:p14="http://schemas.microsoft.com/office/powerpoint/2010/main" val="12095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93183"/>
            <a:ext cx="8915399" cy="875763"/>
          </a:xfrm>
        </p:spPr>
        <p:txBody>
          <a:bodyPr>
            <a:no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на двуцифрени числа с помощта на модификация на „Златния материал“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1" y="1223493"/>
            <a:ext cx="8915399" cy="563450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 ли е ученикът сам да открие алгоритъма за умножение чрез практически методи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редици идеи за практически подходи при умножение на числа.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числата са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едноцифрени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да се използва детска мозайка за набождане на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гъбки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колони и редове (напр. 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са по 5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гъбки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3 колонки или общо 15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гъбки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Русия са разработени дъски, номерирани отгоре и отляво с числата от 1 до 9. получава се квадратна решетка с 81 овални вдлъбнати гнезда, в които децата поставят големи топчета за моделиране на множителите и произведението.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подреждат колони и редици от топчета и откриват принципа на умножението на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едноцифрени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706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28790"/>
            <a:ext cx="8915399" cy="1004552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на двуцифрени числа с помощта на модификация на „Златния материал“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365160"/>
            <a:ext cx="8915399" cy="549284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Нека е поставена задачата за умножение на 13 и 12.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 моделира всяко двуцифрено число със златния материал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Числото 13 се представя с една пръчица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десетица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3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кубченца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12 – с една пръчица и две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кубченца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 число се поставя на една от две координатни оси.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математиката се знае, а и от чертежа се вижда, че декартовото произведение геометрично се изобразява чрез правоъгълник;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Идеята е да се намери общият брой на квадратчетата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кубчетата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правоъгълника.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67240" y="191314"/>
            <a:ext cx="8915399" cy="813238"/>
          </a:xfrm>
        </p:spPr>
        <p:txBody>
          <a:bodyPr>
            <a:no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на двуцифрени числа с помощта на модификация на „Златния материал“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67240" y="1210614"/>
            <a:ext cx="9237371" cy="5647386"/>
          </a:xfrm>
        </p:spPr>
        <p:txBody>
          <a:bodyPr>
            <a:normAutofit/>
          </a:bodyPr>
          <a:lstStyle/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Ученикът запълва тази площ като използва плочка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кв.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пръчици и кубчета. Преброява количествата и ги събира. Така получава произведението 156 на числата 13 и 12.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40" y="2472744"/>
            <a:ext cx="8058149" cy="438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Нагледно-действена аритметика по метода на Монтесори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Тук ще се спрем на възможностите на Монтесори педагогиката в обучението по математика и да се предложат методически идеи за предметно-действено моделиране на аритметични понятия чрез специално разработени материали (или техни модификации).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54547"/>
            <a:ext cx="8915399" cy="901522"/>
          </a:xfrm>
        </p:spPr>
        <p:txBody>
          <a:bodyPr>
            <a:normAutofit fontScale="90000"/>
          </a:bodyPr>
          <a:lstStyle/>
          <a:p>
            <a:r>
              <a:rPr lang="bg-BG" sz="3100" dirty="0"/>
              <a:t/>
            </a:r>
            <a:br>
              <a:rPr lang="bg-BG" sz="3100" dirty="0"/>
            </a:br>
            <a:r>
              <a:rPr lang="bg-BG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Нагледно-действена аритметика по метода на Монтесори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931832"/>
            <a:ext cx="8915399" cy="4610636"/>
          </a:xfrm>
        </p:spPr>
        <p:txBody>
          <a:bodyPr/>
          <a:lstStyle/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са идеите, които пораждат Монтесори материалите в обучението по математика.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Предметното манипулиране и моделиране, формулирането на хипотези и откриването на зависимости при аритметичните операции стимулира самостоятелното и логическо мислене на учениците.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3668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321973"/>
            <a:ext cx="8915399" cy="708338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Нагледно-действена аритметика по метода на Монтесори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1777284"/>
            <a:ext cx="8915399" cy="473942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основата на подхода на Монтесори е “материализираната абстракция“ – така тя нарича своя материал.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италианския лекар и педагог М. Монтесори предметът на математиката не е някаква сума от някакви знания, а позиция на личността.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 е начин за овладяване на света с помощта на математическото познание, математическата дейност и емоционалното участие на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човека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67426"/>
            <a:ext cx="8915399" cy="1390918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Златните принципи на Мария Монтесори за възпитанието на детето, които всеки родител трябва да спазва</a:t>
            </a:r>
            <a:endParaRPr lang="bg-BG" sz="28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2112135"/>
            <a:ext cx="8915399" cy="439169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Монтесори формулира своите заповеди като кратки сентенции, изключително лесни за запомняне.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са и съвсем прости, но в тях е заложена много мъдрост.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родителите искат да затвърдят връзката си с децата и да я развиват, така че детето им да израсне развита и хармонична личност, е добре поне веднъж годишно да си препрочита тези правила.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128790"/>
            <a:ext cx="8915399" cy="1416676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Златните принципи на Мария Монтесори за възпитанието на детето, които всеки родител трябва да спазва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2240924"/>
            <a:ext cx="8915399" cy="450760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 се учат от това, което ги заобикаля.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едно дете често е критикувано, то се учи да съди.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едно дете често е хвалено – то се научава да цени себе си и другите.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детето ви расте във враждебна среда – то се учи да се бори.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сте честни с детето си – то ще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израстне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честен човек.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06062"/>
            <a:ext cx="8915399" cy="1571223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Златните принципи на Мария Монтесори за възпитанието на детето, които всеки родител трябва да спазва</a:t>
            </a:r>
            <a:endParaRPr lang="bg-BG" sz="28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2395470"/>
            <a:ext cx="8915399" cy="4262907"/>
          </a:xfrm>
        </p:spPr>
        <p:txBody>
          <a:bodyPr>
            <a:normAutofit fontScale="92500"/>
          </a:bodyPr>
          <a:lstStyle/>
          <a:p>
            <a:endParaRPr lang="bg-BG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едно дете често бива осмивано – то ще израсне срамежливо и свито.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едно дете живее с чувство за сигурност – то ще има вяра в другите.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едно дете често е порицавано – то често ще изпитва чувство за вина.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едно дете често среща одобрение –то ще се научи да цени себе си.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сте снизходителни към детето – то ще се научи на търпение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91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309094"/>
            <a:ext cx="8915399" cy="1468191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Златните принципи на Мария Монтесори за възпитанието на детето, които всеки родител трябва да спазва</a:t>
            </a:r>
            <a:endParaRPr lang="bg-BG" sz="28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2292438"/>
            <a:ext cx="8915399" cy="437881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често се веселите с детето – то ще изгради доверие във вас.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едно дете живее в атмосфера на приятелство и добронамереност – то ще се научи как да открива любовта.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говорете лошо за детето – нито в негово присъствие, нито в негово отсъствие.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Съсредоточете се върху развитието на добрите качества в детето, така че за лошите да не остане място.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Слушайте внимателно какво говорят и ви питат децата ви  и винаги им отговаряйте.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22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334851"/>
            <a:ext cx="8915399" cy="1493949"/>
          </a:xfrm>
        </p:spPr>
        <p:txBody>
          <a:bodyPr>
            <a:no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Златните принципи на Мария Монтесори за възпитанието на детето, които всеки родител трябва да спазва</a:t>
            </a:r>
            <a:endParaRPr lang="bg-BG" sz="28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89212" y="2434108"/>
            <a:ext cx="8915399" cy="425002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Уважавайте детето, дори когато греши, грешките са поправими – не е важно дали ще бъдат поправени веднага или след време.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Бъдете готови да помагате във всяка ситуация на дете, което търси и опитва.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Помагайте на детето си да развива своите способности от най-ранна възраст. Правете това с търпение , грижа, разбирателство и любов.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 възпитанието на детето винаги се придържайте към основния принцип, а именно – показвайте му най-доброто от себе си.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3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4" y="2060620"/>
            <a:ext cx="8911687" cy="2665926"/>
          </a:xfrm>
        </p:spPr>
        <p:txBody>
          <a:bodyPr>
            <a:normAutofit/>
          </a:bodyPr>
          <a:lstStyle/>
          <a:p>
            <a:pPr algn="ctr"/>
            <a:r>
              <a:rPr lang="bg-BG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bg-BG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Някои педагогически идеи на Мария Монтесори (1870 – 1952 г.)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Днес в света съществуват няколко стотици хиляди школи на Монтесори.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Холандия, където действа център за подготовка на педагози по системата на Монтесори, те са повече от 200, но най-много има в Индия.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специализирани фабрики в САЩ, Европа, Русия, Китай се произвеждат дидактическите материали на Монтесори.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Доскоро забранена в Русия, системата на Монтесори се завръща през 1992 г.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159099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Защо са важни специално разработените дидактични материали?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9212" y="1287888"/>
            <a:ext cx="8915400" cy="5570112"/>
          </a:xfrm>
        </p:spPr>
        <p:txBody>
          <a:bodyPr>
            <a:noAutofit/>
          </a:bodyPr>
          <a:lstStyle/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Монтесори стига до извода, че за да се развива едно дете, му е нужна стимулираща предметна среда. Като използват ръцете си, децата развиват своя мозък.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 нея ръката се явява основен орган на интелигентността на човека. Ето защо е необходима специална система от материали.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Детето манипулира с тези материали и неусетно учи или, както казва Монтесори, „обучителният процес върви от хващане към схващане“.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 много по-лесно и трайно се научават абстрактни понятия, взаимовръзки и свойства на предметите и явленията от заобикалящата действителност. Монтесори експериментално открива, че методът с пипането и назоваването на предметите развива детето.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5" y="334852"/>
            <a:ext cx="8911687" cy="953035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Защо са важни специално разработените дидактични материали?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9212" y="1648496"/>
            <a:ext cx="8915400" cy="5209504"/>
          </a:xfrm>
        </p:spPr>
        <p:txBody>
          <a:bodyPr/>
          <a:lstStyle/>
          <a:p>
            <a:endParaRPr lang="bg-BG" dirty="0" smtClean="0"/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Разнообразните дидактични материали влизат в историята като „Монтесори материали“, а методическите идеи продължават да се популяризират по света и до днес.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Учителят трябва да предложи такова истинско обучение, което не осъжда детето „какво не знае“ и не го обезсилва с механично запаметяване и наизустяване, а дава познавателна енергия.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Еднакво вредно е да се ускорява изкуствено развитието на детето, както и да се пропуска най-подходящото време за развитието на определени функции.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процеса на обучение Монтесори забелязва, че децата учат най-добре от други деца, а не от възрастните.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5" y="206062"/>
            <a:ext cx="8911687" cy="927279"/>
          </a:xfrm>
        </p:spPr>
        <p:txBody>
          <a:bodyPr>
            <a:normAutofit fontScale="90000"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Защо са важни специално разработените дидактични материали?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9212" y="1280890"/>
            <a:ext cx="8915400" cy="55771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dirty="0" smtClean="0"/>
          </a:p>
          <a:p>
            <a:r>
              <a:rPr lang="bg-BG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 смята, че след сензорното изследване, характерно за периода от 3 до 6 години, във възрастта от 6 до 12 години следва развитието на логическото мислене на детето.</a:t>
            </a:r>
          </a:p>
          <a:p>
            <a:r>
              <a:rPr lang="bg-BG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Затова децата в началното училище трябва да задават освен въпроса „Какво е това?“ и въпроса „Защо това е така?“.</a:t>
            </a:r>
          </a:p>
          <a:p>
            <a:r>
              <a:rPr lang="bg-BG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Монтесори твърди, че преподавателят не може истински да опознае детската природа, ако предписва механични за изпълнение действия и алгоритми и детето ги изпълнява.</a:t>
            </a:r>
          </a:p>
          <a:p>
            <a:r>
              <a:rPr lang="bg-BG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условията на традиционното информативно обучение учениците нямат възможност да се изявят и не може да се разкрие истинската природа на успешното им обучение.</a:t>
            </a:r>
          </a:p>
          <a:p>
            <a:r>
              <a:rPr lang="bg-BG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Хуманната педагогика изисква предоставяне свобода на действие на детето при разумно педагогическо ръководство, което развива чувството му за самоуважение</a:t>
            </a:r>
            <a:endParaRPr lang="bg-BG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5" y="231821"/>
            <a:ext cx="8911687" cy="1004552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Защо са важни специално разработените дидактични материали?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9212" y="1657081"/>
            <a:ext cx="8915400" cy="4666446"/>
          </a:xfrm>
        </p:spPr>
        <p:txBody>
          <a:bodyPr/>
          <a:lstStyle/>
          <a:p>
            <a:endParaRPr lang="bg-BG" dirty="0" smtClean="0"/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редица причини в българското начално училище не се използват Монтесори материали в обучението по математика.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Една от причините са традиционните образователни програми, в които основни учебни средства са учебникът и учебните тетрадки по математика и някои подръчни манипулативни (пластмасови пръчици, цифри и модели на геометрични фигури).</a:t>
            </a:r>
          </a:p>
          <a:p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причина е и липсата на експериментални образователни програми, специално разработени материали и игри за обучение на ученици в началното училище.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1173</TotalTime>
  <Words>3990</Words>
  <Application>Microsoft Office PowerPoint</Application>
  <PresentationFormat>Широк екран</PresentationFormat>
  <Paragraphs>232</Paragraphs>
  <Slides>47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47</vt:i4>
      </vt:variant>
    </vt:vector>
  </HeadingPairs>
  <TitlesOfParts>
    <vt:vector size="53" baseType="lpstr">
      <vt:lpstr>Arial</vt:lpstr>
      <vt:lpstr>Century Gothic</vt:lpstr>
      <vt:lpstr>Times New Roman</vt:lpstr>
      <vt:lpstr>Wingdings</vt:lpstr>
      <vt:lpstr>Wingdings 3</vt:lpstr>
      <vt:lpstr>Загатване</vt:lpstr>
      <vt:lpstr>Нагледно-действена аритметика по метода на Монтесори</vt:lpstr>
      <vt:lpstr>Нагледно-действена аритметика по метода на Монтесори</vt:lpstr>
      <vt:lpstr>Нагледно-действена аритметика по метода на Монтесори</vt:lpstr>
      <vt:lpstr>Нагледно-действена аритметика по метода на Монтесори</vt:lpstr>
      <vt:lpstr>Някои педагогически идеи на Мария Монтесори (1870 – 1952 г.)</vt:lpstr>
      <vt:lpstr>Защо са важни специално разработените дидактични материали?</vt:lpstr>
      <vt:lpstr>Защо са важни специално разработените дидактични материали?</vt:lpstr>
      <vt:lpstr>Защо са важни специално разработените дидактични материали?</vt:lpstr>
      <vt:lpstr>Защо са важни специално разработените дидактични материали?</vt:lpstr>
      <vt:lpstr>Монтесори материалите – идеи за модификация и методи на работа.</vt:lpstr>
      <vt:lpstr>Защо са важни специално разработените дидактични материали?</vt:lpstr>
      <vt:lpstr>Игри с бройните сандъчета на Монтесори (1 клас)</vt:lpstr>
      <vt:lpstr>Игри с бройните сандъчета на Монтесори (1 клас)</vt:lpstr>
      <vt:lpstr>Игра „числова редица до 10“с цветни числови пръчици (1 клас)</vt:lpstr>
      <vt:lpstr>Упражненията с цветните лентички развива сериационните умения за подреждане по дължина и представата за числовите отношения „по-голямо с едно“ и „по-малко с едно“. Препоръчително е да се подготви основа за подреждане на лентичките (рамка, капак на кутия).</vt:lpstr>
      <vt:lpstr>Игри „Нанизани числа – броеници“ (1 клас)</vt:lpstr>
      <vt:lpstr>В играта могат да участват две и повече деца. Едно дете произволно избира броеница, брои топчетата и намира поредното място на числото в редицата. Продължава следващият играч. При игра за сравняване на две числа се изработват карти с цифри и знаците „по-голямо“ и „по-малко“. Две деца избират броеници, броят и налагат по дължина броениците и записват схематично резултата от сравняването на количествата (4 &lt; 5, 10 &gt; 8 и т. н.)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Числата до 1000 – образуване, четене, записване (1, 2, 3 клас)</vt:lpstr>
      <vt:lpstr>Събиране по метода на Монтесори</vt:lpstr>
      <vt:lpstr>Събиране по метода на Монтесори</vt:lpstr>
      <vt:lpstr>Събиране по метода на Монтесори</vt:lpstr>
      <vt:lpstr>Събиране по метода на Монтесори</vt:lpstr>
      <vt:lpstr>Събиране по метода на Монтесори</vt:lpstr>
      <vt:lpstr>Събиране по метода на Монтесори</vt:lpstr>
      <vt:lpstr>Умножение на двуцифрени числа с помощта на модификация на „Златния материал“</vt:lpstr>
      <vt:lpstr>Умножение на двуцифрени числа с помощта на модификация на „Златния материал“</vt:lpstr>
      <vt:lpstr>Умножение на двуцифрени числа с помощта на модификация на „Златния материал“</vt:lpstr>
      <vt:lpstr>Умножение на двуцифрени числа с помощта на модификация на „Златния материал“</vt:lpstr>
      <vt:lpstr>Умножение на двуцифрени числа с помощта на модификация на „Златния материал“</vt:lpstr>
      <vt:lpstr> Нагледно-действена аритметика по метода на Монтесори</vt:lpstr>
      <vt:lpstr>Нагледно-действена аритметика по метода на Монтесори</vt:lpstr>
      <vt:lpstr>Златните принципи на Мария Монтесори за възпитанието на детето, които всеки родител трябва да спазва</vt:lpstr>
      <vt:lpstr>Златните принципи на Мария Монтесори за възпитанието на детето, които всеки родител трябва да спазва</vt:lpstr>
      <vt:lpstr>Златните принципи на Мария Монтесори за възпитанието на детето, които всеки родител трябва да спазва</vt:lpstr>
      <vt:lpstr>Златните принципи на Мария Монтесори за възпитанието на детето, които всеки родител трябва да спазва</vt:lpstr>
      <vt:lpstr>Златните принципи на Мария Монтесори за възпитанието на детето, които всеки родител трябва да спазва</vt:lpstr>
      <vt:lpstr>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Нагледно-действена аритметика по метода на Монтесори</dc:title>
  <dc:creator>Mama</dc:creator>
  <cp:lastModifiedBy>Mama</cp:lastModifiedBy>
  <cp:revision>94</cp:revision>
  <dcterms:created xsi:type="dcterms:W3CDTF">2020-09-09T11:21:47Z</dcterms:created>
  <dcterms:modified xsi:type="dcterms:W3CDTF">2020-11-04T15:03:48Z</dcterms:modified>
</cp:coreProperties>
</file>