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304" r:id="rId13"/>
    <p:sldId id="306" r:id="rId14"/>
    <p:sldId id="269" r:id="rId15"/>
    <p:sldId id="310" r:id="rId16"/>
    <p:sldId id="271" r:id="rId17"/>
    <p:sldId id="315" r:id="rId18"/>
    <p:sldId id="316" r:id="rId19"/>
    <p:sldId id="274" r:id="rId20"/>
    <p:sldId id="275" r:id="rId21"/>
    <p:sldId id="276" r:id="rId22"/>
    <p:sldId id="278" r:id="rId23"/>
    <p:sldId id="321" r:id="rId24"/>
    <p:sldId id="280" r:id="rId25"/>
    <p:sldId id="281" r:id="rId26"/>
    <p:sldId id="283" r:id="rId27"/>
    <p:sldId id="284" r:id="rId28"/>
    <p:sldId id="286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753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08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303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2276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10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673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382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33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492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448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79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80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977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693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15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505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CD71-88BA-4B34-8C06-EEFDCEE6B663}" type="datetimeFigureOut">
              <a:rPr lang="bg-BG" smtClean="0"/>
              <a:t>4.12.2021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FB4CEA-6381-4BA8-B213-8DCFC3D2C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115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brazovaniebg.net/shop/obrazovanie-magazine-2011/obrazovanie-5-2011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BFCFFF1-0104-42C1-B958-11412EFD7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0112" y="2321921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solidFill>
                  <a:srgbClr val="2B2E3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САМОПОДГОТОВКАТА В НАЧАЛНОТО УЧИЛИЩЕ – СРЕДА ЗА УСВОЯВАНЕ НА КОМПЕТЕНТНОСТИ ЗА АКТИВНО УЧЕНЕ</a:t>
            </a:r>
            <a:b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453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885718C2-BCC0-4C68-A804-84AE715352B5}"/>
              </a:ext>
            </a:extLst>
          </p:cNvPr>
          <p:cNvSpPr txBox="1"/>
          <p:nvPr/>
        </p:nvSpPr>
        <p:spPr>
          <a:xfrm>
            <a:off x="2641600" y="913537"/>
            <a:ext cx="8216900" cy="2377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Основната част</a:t>
            </a:r>
            <a:r>
              <a:rPr lang="bg-BG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самоподготовката е най-продължителна по времетраене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ъй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като заниманията в тези часове в значителна степен изпълняват функцията на домашната работа. В тази връзка това е времето за самостоятелна работа с учебника, учебните помагала и други допълнителни източници за информация. Чрез всички тях се цели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задълбочаване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затвърдяване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знанията в нови ситуации.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1789028-BD07-4E9D-A870-35513CF0ECF3}"/>
              </a:ext>
            </a:extLst>
          </p:cNvPr>
          <p:cNvSpPr txBox="1"/>
          <p:nvPr/>
        </p:nvSpPr>
        <p:spPr>
          <a:xfrm>
            <a:off x="2641600" y="3015654"/>
            <a:ext cx="8305800" cy="3311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Работата в тези часове протича при следната организация, предложена от учениците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Самостоятелен цялостен прочит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текста в учебника.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Той е познат на учениците от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урочната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дейност. Подпомагат си с плана от учебните тетрадки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Време за мислене и дискусия. </a:t>
            </a:r>
            <a:endParaRPr lang="en-US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Учителят насочва вниманието на учениците към осмисляне на учебното съдържание.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Уместно е да се даде време за мислене след прочита.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925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AD2ED1B-0B69-43CE-8733-1BA11715DE25}"/>
              </a:ext>
            </a:extLst>
          </p:cNvPr>
          <p:cNvSpPr txBox="1"/>
          <p:nvPr/>
        </p:nvSpPr>
        <p:spPr>
          <a:xfrm>
            <a:off x="2641600" y="919202"/>
            <a:ext cx="82169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Например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Помислете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основния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текст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Открийте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интересни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или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неясни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неща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Помислете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това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къде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трябва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търси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най-важното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което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запомни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369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F23CA9BA-E771-4F0A-8D65-A324749E73F7}"/>
              </a:ext>
            </a:extLst>
          </p:cNvPr>
          <p:cNvSpPr txBox="1"/>
          <p:nvPr/>
        </p:nvSpPr>
        <p:spPr>
          <a:xfrm>
            <a:off x="2641600" y="919202"/>
            <a:ext cx="821690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</a:t>
            </a: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първия прочит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текста обикновено се осъществява 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цялостно и елементарно-аналитично възприемане и разбиране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Учениците трябва: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разберат това, което четат,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схванат общото съдържание,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разберат детайлите,</a:t>
            </a: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отделят фактите, които трябва да запомнят, интересни събития, нещо, което е привлякло тяхното внимание. 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44B775CC-79F9-4B4F-BA2C-EECAEC9F3BA6}"/>
              </a:ext>
            </a:extLst>
          </p:cNvPr>
          <p:cNvSpPr txBox="1"/>
          <p:nvPr/>
        </p:nvSpPr>
        <p:spPr>
          <a:xfrm>
            <a:off x="2641600" y="4399260"/>
            <a:ext cx="8216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Понякога е необходимо да затворят очи и да си представят или визуализират това, което искат да кажат.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565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5905C27D-C40D-44B6-9F53-B7EAF9CA9D64}"/>
              </a:ext>
            </a:extLst>
          </p:cNvPr>
          <p:cNvSpPr txBox="1"/>
          <p:nvPr/>
        </p:nvSpPr>
        <p:spPr>
          <a:xfrm>
            <a:off x="2641600" y="919202"/>
            <a:ext cx="82169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След като някой е дал интересен отговор или коментар,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учителят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може да предложи: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Помислете над това, което каза Х.</a:t>
            </a:r>
            <a:endParaRPr lang="en-US" sz="18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1800" b="1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Ако е необходимо се прави нов прочит за по-дълбоко осмисляне, разбиране и откриване на важните думи, словосъчетания, изречения.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548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F4273BA0-32AE-4B3F-A7F0-B221752089A6}"/>
              </a:ext>
            </a:extLst>
          </p:cNvPr>
          <p:cNvSpPr txBox="1"/>
          <p:nvPr/>
        </p:nvSpPr>
        <p:spPr>
          <a:xfrm>
            <a:off x="2641600" y="941422"/>
            <a:ext cx="8216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началното училище овладяването на стратегии за четене и разбиране на текста е много важен и продължителен процес.</a:t>
            </a:r>
            <a:endParaRPr lang="bg-BG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B69CF778-FEA3-4BB8-A769-E53ADD18E934}"/>
              </a:ext>
            </a:extLst>
          </p:cNvPr>
          <p:cNvSpPr txBox="1"/>
          <p:nvPr/>
        </p:nvSpPr>
        <p:spPr>
          <a:xfrm>
            <a:off x="2641600" y="1674674"/>
            <a:ext cx="82169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Според М. Георгиева [2] при комуникативно-ориентираното обучение се поставя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специален акцент върху упражнения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при които учителят следи доколко ученикът е разбрал подадената информация и го ориентира как самостоятелно да разбере това, което чете. В интеракцията учител – ученик при тези упражнения инициативата е на учителя.</a:t>
            </a:r>
          </a:p>
          <a:p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90DC425F-A4EB-49D3-A44D-46026C8B94A4}"/>
              </a:ext>
            </a:extLst>
          </p:cNvPr>
          <p:cNvSpPr txBox="1"/>
          <p:nvPr/>
        </p:nvSpPr>
        <p:spPr>
          <a:xfrm>
            <a:off x="2641600" y="4952137"/>
            <a:ext cx="812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“Това са </a:t>
            </a:r>
            <a:r>
              <a:rPr lang="bg-BG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рецептивните</a:t>
            </a:r>
            <a:r>
              <a:rPr lang="bg-BG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упражнения, които предлагат повтарящи се действия на учениците и учителя за формиране на умения за четене на текстовете и за разбиране смисъла в тях, за да участват пълноценно в комуникацията” [2]</a:t>
            </a:r>
            <a:endParaRPr lang="bg-BG" sz="1600" i="1" dirty="0"/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4D38F96F-8C75-482B-95EA-82ABEB8CBBC9}"/>
              </a:ext>
            </a:extLst>
          </p:cNvPr>
          <p:cNvSpPr txBox="1"/>
          <p:nvPr/>
        </p:nvSpPr>
        <p:spPr>
          <a:xfrm>
            <a:off x="2641600" y="3012302"/>
            <a:ext cx="82169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часовете за самоподготовка има възможност интеракцията да се промени на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ученик – ученик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ученик – група ученици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група ученици – група ученици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67561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24DE9B1E-D92F-45E9-AAA7-D9C394C3AEB9}"/>
              </a:ext>
            </a:extLst>
          </p:cNvPr>
          <p:cNvSpPr txBox="1"/>
          <p:nvPr/>
        </p:nvSpPr>
        <p:spPr>
          <a:xfrm>
            <a:off x="2641600" y="919202"/>
            <a:ext cx="82169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 да осигури доброволното и активно участие на учениците,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учителят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трябва да предложи нови методи и техники, които да ги стимулират към учене.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Това означава, че у децата трябва да се развиват способности да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задават въпроси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B58ABC2F-F0D4-4B5A-9346-1202B658B9C7}"/>
              </a:ext>
            </a:extLst>
          </p:cNvPr>
          <p:cNvSpPr txBox="1"/>
          <p:nvPr/>
        </p:nvSpPr>
        <p:spPr>
          <a:xfrm>
            <a:off x="2641600" y="2505670"/>
            <a:ext cx="82169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Използването на въпроси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 техника за повишаване ефективността на обучението и спомага за развитието на устната реч, защото от учениците се изисква да говорят точно, ясно, разбираемо и изчерпателно.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0611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0EDA573E-4E02-4587-BC15-B0D5C30F718C}"/>
              </a:ext>
            </a:extLst>
          </p:cNvPr>
          <p:cNvSpPr txBox="1"/>
          <p:nvPr/>
        </p:nvSpPr>
        <p:spPr>
          <a:xfrm>
            <a:off x="2641600" y="919202"/>
            <a:ext cx="8216900" cy="2713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тази връзка е необходимо да се изясни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 ли възможност учениците от трети клас да задават въпроси в природонаучното и общественото обучение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Независимо, че всички разполагат с много информация, много от учителите игнорират детските въпроси като техника на работа. </a:t>
            </a: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този начин учебният процес се концентрира около планираните задачи без да се удовлетворяват детските тематични предпочитания. 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529AB941-20DE-426D-B843-5862F83591A6}"/>
              </a:ext>
            </a:extLst>
          </p:cNvPr>
          <p:cNvSpPr txBox="1"/>
          <p:nvPr/>
        </p:nvSpPr>
        <p:spPr>
          <a:xfrm>
            <a:off x="2641600" y="3357342"/>
            <a:ext cx="82169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Наред с това учителите често посочват, че дори да имат възможност ученици да задават въпроси, то те са зададени по непохватен начин, като на някои е трудно да се получи точен отговор.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12673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9D0661D6-4924-4049-B033-09B749050FE7}"/>
              </a:ext>
            </a:extLst>
          </p:cNvPr>
          <p:cNvSpPr txBox="1"/>
          <p:nvPr/>
        </p:nvSpPr>
        <p:spPr>
          <a:xfrm>
            <a:off x="2641599" y="919202"/>
            <a:ext cx="82168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посочените аргументи логично възниква въпросът: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окуражаваме ли децата да задават въпроси? </a:t>
            </a:r>
            <a:endParaRPr lang="bg-BG" b="1" i="1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6E589CB-2A0B-47D5-BB28-5293E00A0F15}"/>
              </a:ext>
            </a:extLst>
          </p:cNvPr>
          <p:cNvSpPr txBox="1"/>
          <p:nvPr/>
        </p:nvSpPr>
        <p:spPr>
          <a:xfrm>
            <a:off x="2641598" y="2279338"/>
            <a:ext cx="8216899" cy="4180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Ето няколко аргумента в защита на детските въпроси:</a:t>
            </a:r>
          </a:p>
          <a:p>
            <a:endParaRPr lang="bg-BG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Задават се въпроси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когато не знаем или не разбираме нещо. </a:t>
            </a:r>
          </a:p>
          <a:p>
            <a:pPr lvl="0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 позволява на хората около нас да разберат как да ни помогнат.</a:t>
            </a:r>
          </a:p>
          <a:p>
            <a:pPr lvl="0">
              <a:lnSpc>
                <a:spcPct val="107000"/>
              </a:lnSpc>
              <a:buSzPts val="1000"/>
              <a:tabLst>
                <a:tab pos="457200" algn="l"/>
              </a:tabLst>
            </a:pPr>
            <a:endParaRPr lang="bg-BG" sz="18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Учениците задават въпроси, които идентифицират тяхното разбиране.</a:t>
            </a:r>
          </a:p>
          <a:p>
            <a:pPr lvl="0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bg-BG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 помага на учителите да решат какво да предприемат в следващите етапи на обучението.</a:t>
            </a:r>
          </a:p>
          <a:p>
            <a:pPr lvl="0">
              <a:lnSpc>
                <a:spcPct val="107000"/>
              </a:lnSpc>
              <a:buSzPts val="1000"/>
              <a:tabLst>
                <a:tab pos="457200" algn="l"/>
              </a:tabLst>
            </a:pPr>
            <a:endParaRPr lang="bg-BG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Детските въпроси разкриват техните идеи или погрешни концепции. </a:t>
            </a:r>
          </a:p>
          <a:p>
            <a:pPr lvl="0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 позволява на учителя да им помогне при изграждането на по-приемливи обяснения.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636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B399D33-3AC9-4B51-8AB0-BE2A91FFC0F7}"/>
              </a:ext>
            </a:extLst>
          </p:cNvPr>
          <p:cNvSpPr txBox="1"/>
          <p:nvPr/>
        </p:nvSpPr>
        <p:spPr>
          <a:xfrm>
            <a:off x="2641601" y="919202"/>
            <a:ext cx="821689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да използваме детските въпроси? Как да ги превърнем в метод на работа?</a:t>
            </a:r>
            <a:endParaRPr lang="en-US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bg-BG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Знанието за това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детските въпроси могат да получат отговор е по-ценно за учениците от самия отговор. Това може да бъде осъзнато само чрез опита, придобит в процеса на задаване и отговаряне на въпросите.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Следователно въпросите играят важна роля в образователно-възпитателния процес, тъй като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“лежат в сърцето на научното проучване и на значимото учене”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bg-BG" dirty="0"/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8412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D1BB91B3-CF16-4BA8-909A-93AAAE662832}"/>
              </a:ext>
            </a:extLst>
          </p:cNvPr>
          <p:cNvSpPr txBox="1"/>
          <p:nvPr/>
        </p:nvSpPr>
        <p:spPr>
          <a:xfrm>
            <a:off x="2641601" y="919202"/>
            <a:ext cx="821689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Можем ли да ги използваме в учебните предмети, които запознават учениците с природната и обществената среда?</a:t>
            </a:r>
            <a:endParaRPr lang="en-US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bg-BG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Да, защото потвърждават очаквания, показват “празноти” в знанията, показват нивото на детското мислене, стимулират учениците. Те служат и като ръководство в работата на учителя. Чрез тях той се стреми да разшири детските интереси към природната и обществената среда.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39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9CDD30DF-1B53-4793-8541-A62B82B2087E}"/>
              </a:ext>
            </a:extLst>
          </p:cNvPr>
          <p:cNvSpPr txBox="1"/>
          <p:nvPr/>
        </p:nvSpPr>
        <p:spPr>
          <a:xfrm>
            <a:off x="2730500" y="913537"/>
            <a:ext cx="821690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0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</a:t>
            </a:r>
            <a:r>
              <a:rPr lang="bg-BG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звънурочните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дейности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началното училище (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организиран отдих и игри, самоподготовка, занимания по интереси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със своите възможности обединяват усилията на училището и семейството като създават необходимите условия за успешното обучение на малките ученици. Самоподготовката (10 часа седмично) е изключително важна дейност. Една от най-важните й задачи е учениците да усвоят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общоучебни умения и стратегии за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активно учене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endParaRPr lang="bg-BG" dirty="0"/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36594ACF-BA9A-4997-9949-28F769748CD2}"/>
              </a:ext>
            </a:extLst>
          </p:cNvPr>
          <p:cNvSpPr txBox="1"/>
          <p:nvPr/>
        </p:nvSpPr>
        <p:spPr>
          <a:xfrm>
            <a:off x="2730500" y="4952137"/>
            <a:ext cx="82169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този повод В.А. </a:t>
            </a:r>
            <a:r>
              <a:rPr lang="bg-BG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Сухомлински</a:t>
            </a:r>
            <a:r>
              <a:rPr lang="bg-BG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пише, “… че ти става страшно, когато помислиш, че единственото, което правят учениците е ден след ден да заучават поредната ”порция” материал. За какво? За да заучат, запомнят и отговарят, за да получат оценка, а след това може и да забравят?” 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2843586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712AB71F-D1F6-4B11-94C4-B50713E47B97}"/>
              </a:ext>
            </a:extLst>
          </p:cNvPr>
          <p:cNvSpPr txBox="1"/>
          <p:nvPr/>
        </p:nvSpPr>
        <p:spPr>
          <a:xfrm>
            <a:off x="2641600" y="919202"/>
            <a:ext cx="821689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Много важно е учениците спонтанно да поставят въпроси за обсъждане.</a:t>
            </a:r>
            <a:endParaRPr lang="en-US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ова се постига като не се изземва тяхната инициатива там, където са в състояние да я проявяват, да не им се обяснява това, което могат сами да осмислят. Да им се осигурява възможност, върху основата на придобити знания и опит самостоятелно да стигнат до нови умозаключения. Необходимо е въпросите на учениците да започват с въпросителна дума и използват частицата “ли”.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7802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C7E3365C-B85C-479E-A104-6C318F9A867C}"/>
              </a:ext>
            </a:extLst>
          </p:cNvPr>
          <p:cNvSpPr txBox="1"/>
          <p:nvPr/>
        </p:nvSpPr>
        <p:spPr>
          <a:xfrm>
            <a:off x="2641600" y="909995"/>
            <a:ext cx="8216899" cy="118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Например:</a:t>
            </a:r>
            <a:endParaRPr lang="bg-BG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Въпроси към разбиране на основния текст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 цел откриване на главното: 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5B55AEDF-FA6A-4BA6-A865-27E4AE259354}"/>
              </a:ext>
            </a:extLst>
          </p:cNvPr>
          <p:cNvSpPr txBox="1"/>
          <p:nvPr/>
        </p:nvSpPr>
        <p:spPr>
          <a:xfrm>
            <a:off x="2641601" y="2172746"/>
            <a:ext cx="82168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Какво са водата/въздухът за живите организми?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Важна ли е чистота им?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се замърся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ват?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Какви са грижите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човека за опазване чистотата на водата и въздуха?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Къде се пречистват отпадъчните води?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60B6B301-5457-42E4-8577-83E9AD61768C}"/>
              </a:ext>
            </a:extLst>
          </p:cNvPr>
          <p:cNvSpPr txBox="1"/>
          <p:nvPr/>
        </p:nvSpPr>
        <p:spPr>
          <a:xfrm>
            <a:off x="2641600" y="3742353"/>
            <a:ext cx="6096000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2 . 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Въпроси отнасящи се до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логическо решение на проблеми: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1C789259-B598-4CAF-BCEE-32CCC9273CCF}"/>
              </a:ext>
            </a:extLst>
          </p:cNvPr>
          <p:cNvSpPr txBox="1"/>
          <p:nvPr/>
        </p:nvSpPr>
        <p:spPr>
          <a:xfrm>
            <a:off x="2642999" y="4480909"/>
            <a:ext cx="8215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Предложете 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да се опазват водата и въздуха чисти?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трябва да правим, за да бъде чист въздухът в класната стая?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15815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D2181A84-FB9E-43D6-A2AA-BFFE892CFC48}"/>
              </a:ext>
            </a:extLst>
          </p:cNvPr>
          <p:cNvSpPr txBox="1"/>
          <p:nvPr/>
        </p:nvSpPr>
        <p:spPr>
          <a:xfrm>
            <a:off x="2641600" y="909995"/>
            <a:ext cx="8216899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 възможни въпроси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които разширяват знанията на учениците: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6AC8B2AB-D1D5-4680-8F97-F53D8829845C}"/>
              </a:ext>
            </a:extLst>
          </p:cNvPr>
          <p:cNvSpPr txBox="1"/>
          <p:nvPr/>
        </p:nvSpPr>
        <p:spPr>
          <a:xfrm>
            <a:off x="2641601" y="1292849"/>
            <a:ext cx="821689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Кой замърсява най-много водата/въздуха?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Къд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 са най-чисти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се замърся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ват?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Ядро „Нежива природа“, тема: „Опазване чистотата на водата и </a:t>
            </a:r>
            <a:r>
              <a:rPr lang="bg-BG" sz="16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въдуха</a:t>
            </a:r>
            <a:r>
              <a:rPr lang="bg-BG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(обобщение)“</a:t>
            </a:r>
          </a:p>
        </p:txBody>
      </p:sp>
    </p:spTree>
    <p:extLst>
      <p:ext uri="{BB962C8B-B14F-4D97-AF65-F5344CB8AC3E}">
        <p14:creationId xmlns:p14="http://schemas.microsoft.com/office/powerpoint/2010/main" val="158771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4B27CE28-8623-49C0-8BC6-AA5632B6B65C}"/>
              </a:ext>
            </a:extLst>
          </p:cNvPr>
          <p:cNvSpPr txBox="1"/>
          <p:nvPr/>
        </p:nvSpPr>
        <p:spPr>
          <a:xfrm>
            <a:off x="2641600" y="919202"/>
            <a:ext cx="82168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Възможността от свободно задаване на въпроси, при несъгласие да възразяват и стремежът да доказват правилността на получения отговор, активизира и най-пасивните ученици.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Интересът се засилва и ако въпросите са насочени към текстовете, които са под илюстрациите или са в други допълнителни източници.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30CE8805-79BE-4DCA-A245-2F3399A57851}"/>
              </a:ext>
            </a:extLst>
          </p:cNvPr>
          <p:cNvSpPr txBox="1"/>
          <p:nvPr/>
        </p:nvSpPr>
        <p:spPr>
          <a:xfrm>
            <a:off x="2641600" y="2522593"/>
            <a:ext cx="8216898" cy="1985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целта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да се използва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рубриката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“Аз чета и задавам въпроси – Кой чете внимателно? Кой знае повече?”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Защо наричаме езерата “сините очи” на планините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Защо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лъвът е част от герба на Република България?</a:t>
            </a:r>
            <a:endParaRPr lang="bg-BG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Коя </a:t>
            </a: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“азбуката”, с която се чете географската карта на нашата родина?</a:t>
            </a:r>
            <a:endParaRPr lang="bg-B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коя посока границата ни е по суша и вода?</a:t>
            </a:r>
          </a:p>
        </p:txBody>
      </p:sp>
    </p:spTree>
    <p:extLst>
      <p:ext uri="{BB962C8B-B14F-4D97-AF65-F5344CB8AC3E}">
        <p14:creationId xmlns:p14="http://schemas.microsoft.com/office/powerpoint/2010/main" val="1949076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1406B4FE-3AFB-487A-9AEE-48A88F8D128B}"/>
              </a:ext>
            </a:extLst>
          </p:cNvPr>
          <p:cNvSpPr txBox="1"/>
          <p:nvPr/>
        </p:nvSpPr>
        <p:spPr>
          <a:xfrm>
            <a:off x="2641600" y="858820"/>
            <a:ext cx="8216898" cy="6259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Защо европейците наричали българите езичници?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Кои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били покръстителите на българите</a:t>
            </a:r>
            <a:r>
              <a:rPr lang="bg-BG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Кого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нарича църквата “Свети Седмочисленици”? </a:t>
            </a:r>
            <a:endParaRPr lang="bg-B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Кои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промени извършени от Княз Борис I допринесли за сближаването на българи и славяни?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bg-BG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Ядро „Българската държава в най-стари времена“, тема: „Княз Борис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- </a:t>
            </a:r>
            <a:r>
              <a:rPr lang="bg-BG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Покръстител“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 ли родина жабата?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Колко е малка най-малката жаба</a:t>
            </a:r>
            <a:r>
              <a:rPr lang="bg-BG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Колко е голяма най-голямата жаба?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 ли отровни жаби?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Имат ли жабите гнезда, за да снасят хайвера си?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Има ли жаби, които да раждат?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какво се хранят жабите?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Полезни ли са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жабите?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Има ли жаби – людоеди?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Кой се храни с жабите?</a:t>
            </a: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bg-BG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тема: „Основни групи животни“ – „Човекът и природата“, изд. Просвета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10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2350736F-0139-4CB0-B905-D9E9F98D41F9}"/>
              </a:ext>
            </a:extLst>
          </p:cNvPr>
          <p:cNvSpPr txBox="1"/>
          <p:nvPr/>
        </p:nvSpPr>
        <p:spPr>
          <a:xfrm>
            <a:off x="2641599" y="919202"/>
            <a:ext cx="821689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всяко занятие учителят трябва да обмисли не само целите и задачите, съдържанието на дейностите, но и начините за контрол, проверка и оценка </a:t>
            </a: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заключителна част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Времето за мислене в края на занятието е полезен начин за преценка на резултатите. Децата могат да си припомнят основните моменти от текста. 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311AB8AA-E3E8-45FF-ABAD-0D71D447A1EA}"/>
              </a:ext>
            </a:extLst>
          </p:cNvPr>
          <p:cNvSpPr txBox="1"/>
          <p:nvPr/>
        </p:nvSpPr>
        <p:spPr>
          <a:xfrm>
            <a:off x="2641599" y="2567187"/>
            <a:ext cx="82168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тази част на самоподготовката може да се планира провеждането на допълнителна дейност, съобразена с темата.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Третокласниците възприемат информацията, пречупвайки я през собствения си житейски опит, който не е много богат. </a:t>
            </a: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Затова целта на допълнителните дейности е да обогати този опит, да разшири познанията им за света. Допълнителните дейности могат да бъдат представени чрез интересните, увлекателни форми на работа – игрите. Те не са нещо ново, а по-скоро позабравено старо.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8953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287641B6-1C3E-488B-98CA-9DF79D779181}"/>
              </a:ext>
            </a:extLst>
          </p:cNvPr>
          <p:cNvSpPr txBox="1"/>
          <p:nvPr/>
        </p:nvSpPr>
        <p:spPr>
          <a:xfrm>
            <a:off x="2641598" y="919202"/>
            <a:ext cx="8216899" cy="474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подкрепа на казаното дотук може да се използва играта </a:t>
            </a:r>
            <a:r>
              <a:rPr lang="bg-BG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“Намислих, намислих…”.</a:t>
            </a:r>
          </a:p>
          <a:p>
            <a:pPr>
              <a:lnSpc>
                <a:spcPct val="107000"/>
              </a:lnSpc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 </a:t>
            </a:r>
          </a:p>
          <a:p>
            <a:pPr>
              <a:lnSpc>
                <a:spcPct val="107000"/>
              </a:lnSpc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Играе се между две деца или два отбора. </a:t>
            </a:r>
          </a:p>
          <a:p>
            <a:pPr>
              <a:lnSpc>
                <a:spcPct val="107000"/>
              </a:lnSpc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Първото дете (отбор) казва: </a:t>
            </a:r>
            <a:r>
              <a:rPr lang="bg-BG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„Намислих, намислих…име на български хан, цар; на животно, растение, орган в човешкото тяло.“</a:t>
            </a:r>
          </a:p>
          <a:p>
            <a:pPr>
              <a:lnSpc>
                <a:spcPct val="107000"/>
              </a:lnSpc>
            </a:pP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Второто дете (отбор) задава въпроси, с които се стреми да открие по-бързо намисленото. </a:t>
            </a:r>
          </a:p>
          <a:p>
            <a:pPr>
              <a:lnSpc>
                <a:spcPct val="107000"/>
              </a:lnSpc>
            </a:pPr>
            <a:endParaRPr lang="bg-BG" sz="18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Спазват се следните правила:</a:t>
            </a:r>
          </a:p>
          <a:p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Задават се въпроси за уточнение.</a:t>
            </a:r>
          </a:p>
          <a:p>
            <a:pPr>
              <a:lnSpc>
                <a:spcPct val="107000"/>
              </a:lnSpc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Забранено е да се пита директно за отговора. Например: Аспарух ли e? Мечка ли е? Око ли е? </a:t>
            </a:r>
          </a:p>
          <a:p>
            <a:pPr>
              <a:lnSpc>
                <a:spcPct val="107000"/>
              </a:lnSpc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Веднъж изказано предположението не може да бъде повторено.</a:t>
            </a:r>
            <a:endParaRPr lang="bg-BG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69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A097F89C-9613-41A6-B0C5-39A2F53F0B15}"/>
              </a:ext>
            </a:extLst>
          </p:cNvPr>
          <p:cNvSpPr txBox="1"/>
          <p:nvPr/>
        </p:nvSpPr>
        <p:spPr>
          <a:xfrm>
            <a:off x="2641599" y="919202"/>
            <a:ext cx="821689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 всичко казано дотук възникват логическите въпроси:</a:t>
            </a: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“Къде е мястото на учителя в този процес? </a:t>
            </a:r>
          </a:p>
          <a:p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Къде да съсредоточава усилията си?” </a:t>
            </a: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самоподготовката има добри условие за промяна в позициите на учениците и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учителя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27DC54D4-4DDF-475F-9235-E45E29477D52}"/>
              </a:ext>
            </a:extLst>
          </p:cNvPr>
          <p:cNvSpPr txBox="1"/>
          <p:nvPr/>
        </p:nvSpPr>
        <p:spPr>
          <a:xfrm>
            <a:off x="2641599" y="3084765"/>
            <a:ext cx="821689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Ученикът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от обучаван (в учебните часове) сега е в позиция самообучаващ се.</a:t>
            </a:r>
          </a:p>
          <a:p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Учителят</a:t>
            </a:r>
            <a:r>
              <a:rPr lang="bg-BG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обучител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сега 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консултант, подпомагащ по-бавно успяващите ученици,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дискретно проверяващ по-бързо успяващите,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насочващ учениците да използват разнообразни източници на информация и научната терминология. </a:t>
            </a: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Много важно е да се дава възможност на всички да получат признание за работата си, да изразяват чувството на радост и удовлетворение от постигнатото.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9170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4525FD56-19F7-433C-9D32-47FAEC4DE13B}"/>
              </a:ext>
            </a:extLst>
          </p:cNvPr>
          <p:cNvSpPr txBox="1"/>
          <p:nvPr/>
        </p:nvSpPr>
        <p:spPr>
          <a:xfrm>
            <a:off x="2641599" y="919202"/>
            <a:ext cx="82168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Търсенето на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гъвкави форми за самоподготовка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създава и немалко трудности, които се отнасят до:</a:t>
            </a: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по-голяма подготовка на у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чителя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обезпечаване с необходимите материали,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подходящ подбор на форми на работа за мотивиране и стимулиране на учениците.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5134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DC7913B3-2AB1-4D98-8C13-CBB7805EE9DE}"/>
              </a:ext>
            </a:extLst>
          </p:cNvPr>
          <p:cNvSpPr txBox="1"/>
          <p:nvPr/>
        </p:nvSpPr>
        <p:spPr>
          <a:xfrm>
            <a:off x="2641598" y="919202"/>
            <a:ext cx="8216899" cy="3438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Въз основа на посочените примери и техния анализ могат да се направят следните 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Учебното съдържание по „Човекът и природата“ и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Човекът и обществото“ създава възможности за формиране на умения у учениците да задават въпроси.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Включването на детските въпроси в образователно-възпитателния процес по ЧП и ЧО осигурява условия за оптимална, интелектуална и социална изява на всеки ученик.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Формира се траен интерес към природната и социалната среда, в която живеем.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6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8B727BD9-5D4F-4EE5-85D7-1A8BF5D5A34F}"/>
              </a:ext>
            </a:extLst>
          </p:cNvPr>
          <p:cNvSpPr txBox="1"/>
          <p:nvPr/>
        </p:nvSpPr>
        <p:spPr>
          <a:xfrm>
            <a:off x="2641600" y="913537"/>
            <a:ext cx="82169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ел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ите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настоящето изложение: </a:t>
            </a:r>
          </a:p>
          <a:p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се разгледат н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кои аспекти на самоподготовката при третокласниците по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Човекът и природа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Човекът и общество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”;</a:t>
            </a: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 се посочат техники за тяхното практическо осъществяване.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постигането на целта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настоящото изложение са приложени такива форми на работа, които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ъществяват по-тясна връзка на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урочната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извънурочната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дейност, засилват интереса на учениците към книгата и към ученето като цяло.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7538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34083A88-86F1-46F6-BFB5-47A1FCF66E62}"/>
              </a:ext>
            </a:extLst>
          </p:cNvPr>
          <p:cNvSpPr txBox="1"/>
          <p:nvPr/>
        </p:nvSpPr>
        <p:spPr>
          <a:xfrm>
            <a:off x="2641598" y="919202"/>
            <a:ext cx="8216899" cy="2744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Описаните техники предоставят възможности за: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осъществяване на междупредметни връзки с български език и литература (четене на текст),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съставяне на правилни въпроси,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даване на смислово ясни отговори,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като по този начин се съдейства за усъвършенстване на комуникативно-речевата компетентност - най-висшата в йерархията на компетентностите.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19F997EF-6F48-4ED6-83D4-7AA11D65BFFD}"/>
              </a:ext>
            </a:extLst>
          </p:cNvPr>
          <p:cNvSpPr txBox="1"/>
          <p:nvPr/>
        </p:nvSpPr>
        <p:spPr>
          <a:xfrm>
            <a:off x="2641598" y="3838932"/>
            <a:ext cx="8216898" cy="1262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Прилагането на иновационни методи и техники за учебно мотивиране на обучението по ЧП и ЧО, стимулира индивидуалните постижения на учениците, повишава тяхната активност за изграждане на трайни умения и компетентности.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04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1536AA07-5DDD-4BAA-AF75-31C3D7599F77}"/>
              </a:ext>
            </a:extLst>
          </p:cNvPr>
          <p:cNvSpPr txBox="1"/>
          <p:nvPr/>
        </p:nvSpPr>
        <p:spPr>
          <a:xfrm>
            <a:off x="2638425" y="4363896"/>
            <a:ext cx="8220072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1500"/>
              </a:spcAft>
            </a:pPr>
            <a:r>
              <a:rPr lang="bg-BG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Използвана литература</a:t>
            </a:r>
            <a:r>
              <a:rPr lang="bg-BG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07000"/>
              </a:lnSpc>
            </a:pPr>
            <a:r>
              <a:rPr lang="bg-BG" sz="16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Снежана Николова</a:t>
            </a:r>
            <a:endParaRPr lang="bg-BG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bg-BG" sz="1600" i="1" u="sng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tooltip="Списание Образование, бр. 5 от 2011 г. – Септември – Октомвр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 Списание Образование, </a:t>
            </a:r>
          </a:p>
          <a:p>
            <a:pPr algn="r">
              <a:lnSpc>
                <a:spcPct val="107000"/>
              </a:lnSpc>
            </a:pPr>
            <a:r>
              <a:rPr lang="bg-BG" sz="1600" i="1" u="sng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tooltip="Списание Образование, бр. 5 от 2011 г. – Септември – Октомвр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бр. 5 от 2011 г. – Септември – Октомври</a:t>
            </a:r>
            <a:endParaRPr lang="bg-BG" sz="1600" i="1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9A9DCDDE-0D25-47B8-A1BC-E39FFF62D637}"/>
              </a:ext>
            </a:extLst>
          </p:cNvPr>
          <p:cNvSpPr txBox="1">
            <a:spLocks/>
          </p:cNvSpPr>
          <p:nvPr/>
        </p:nvSpPr>
        <p:spPr>
          <a:xfrm>
            <a:off x="2170112" y="2312396"/>
            <a:ext cx="8915399" cy="226278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b="1" dirty="0">
                <a:solidFill>
                  <a:srgbClr val="2B2E3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br>
              <a:rPr lang="bg-BG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719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91A5CBE0-E19C-43E5-92BC-1E1547827A45}"/>
              </a:ext>
            </a:extLst>
          </p:cNvPr>
          <p:cNvSpPr txBox="1"/>
          <p:nvPr/>
        </p:nvSpPr>
        <p:spPr>
          <a:xfrm>
            <a:off x="2641600" y="913537"/>
            <a:ext cx="82169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Налага се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изводът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че за повишаване ефективността на ученето е необходимо да се приложат съвременни методи и техники, гарантиращи осъществяването на “живата” връзка на детето с обкръжаващата го природна и обществена среда.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Този извод става актуален поради високите изисквания на нашето общество.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F2ED9557-9F75-433C-9A53-432ECBC8A3D1}"/>
              </a:ext>
            </a:extLst>
          </p:cNvPr>
          <p:cNvSpPr txBox="1"/>
          <p:nvPr/>
        </p:nvSpPr>
        <p:spPr>
          <a:xfrm>
            <a:off x="2641600" y="2274838"/>
            <a:ext cx="82169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часовете на самоподготовка могат да се използват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различни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съвременни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методи като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дискусия,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в екип,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с проекти,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работа с Интернет,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ситуативни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игри,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задаване на въпроси и други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комбинация с вече утвърдените основни методи като беседа, разказ, обяснение, самостоятелна работа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577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5151385A-4411-4D00-AA57-D14707522312}"/>
              </a:ext>
            </a:extLst>
          </p:cNvPr>
          <p:cNvSpPr txBox="1"/>
          <p:nvPr/>
        </p:nvSpPr>
        <p:spPr>
          <a:xfrm>
            <a:off x="2641600" y="913537"/>
            <a:ext cx="8216900" cy="132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Едно от най-важните условия, което осигурява възможност за резултатна самостоятелна подготовка на учениците се отнася до 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структурата на самоподготовката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Като основни моменти в нея най-често се определят: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0191D1CD-0CBB-4362-9DEA-47FE3D175E7D}"/>
              </a:ext>
            </a:extLst>
          </p:cNvPr>
          <p:cNvSpPr txBox="1"/>
          <p:nvPr/>
        </p:nvSpPr>
        <p:spPr>
          <a:xfrm>
            <a:off x="2641600" y="2373221"/>
            <a:ext cx="6096000" cy="2060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Уводна част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която включва организация на работата;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Същинска част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(основна оперативно-изпълнителска част);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Заключителна част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включваща времето за контрол, проверка и оценка на поставените задачи.</a:t>
            </a:r>
            <a:endParaRPr lang="bg-BG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9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6552EB89-2E09-4BD6-B6C3-AFEF157A22E4}"/>
              </a:ext>
            </a:extLst>
          </p:cNvPr>
          <p:cNvSpPr txBox="1"/>
          <p:nvPr/>
        </p:nvSpPr>
        <p:spPr>
          <a:xfrm>
            <a:off x="2641600" y="913537"/>
            <a:ext cx="82169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уводната част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самоподготовката учениците се ориентират в същността на задачите, мотивира се значимостта и потребността от предстоящата дейност, подбират се средствата и методите за изпълнението им.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53837AD4-CB93-4F8C-BF08-6CB5B4B9DC18}"/>
              </a:ext>
            </a:extLst>
          </p:cNvPr>
          <p:cNvSpPr txBox="1"/>
          <p:nvPr/>
        </p:nvSpPr>
        <p:spPr>
          <a:xfrm>
            <a:off x="2641600" y="2372836"/>
            <a:ext cx="6502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Като се има  предвид, че самоподготовката е </a:t>
            </a:r>
            <a:r>
              <a:rPr lang="bg-BG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извънурочна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дейност, а и третокласниците имат вече изградени навици за самостоятелна дейност, заставянето, нареждането, посочването на всяка стъпка не са желателни. </a:t>
            </a:r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7D91E418-5905-4FE8-A991-E0AF2D73B2C7}"/>
              </a:ext>
            </a:extLst>
          </p:cNvPr>
          <p:cNvSpPr txBox="1"/>
          <p:nvPr/>
        </p:nvSpPr>
        <p:spPr>
          <a:xfrm>
            <a:off x="2641600" y="3801358"/>
            <a:ext cx="6502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Вместо да започне с команди “трябва”, “длъжни сте” и други, </a:t>
            </a:r>
            <a:r>
              <a:rPr lang="bg-B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учите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лят е необходимо да създаде интересна ситуация, да постави такива въпроси, които да направят учениците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самоинициативни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300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77C2B45D-7140-4E67-9E49-72534183D2D8}"/>
              </a:ext>
            </a:extLst>
          </p:cNvPr>
          <p:cNvSpPr txBox="1"/>
          <p:nvPr/>
        </p:nvSpPr>
        <p:spPr>
          <a:xfrm>
            <a:off x="2641600" y="919202"/>
            <a:ext cx="82169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Например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Какви задачи трябва да решим днес? Кой желае да ги разясни на другарчетата си?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Какви трудности можете да срещнете при изпълнението им? На какво ще обърнете внимание, за да се справите най-добре?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Какви източници за информация ще използвате? Кой ще предложи най-рационалния вариант на работа днес?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 ще прецените качеството на работата си? Какво да си пожелаем, за да бъде ученето приятно и ползотворно?</a:t>
            </a: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8346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C54BC68-68AF-4A66-801A-7F4C2ECF6F30}"/>
              </a:ext>
            </a:extLst>
          </p:cNvPr>
          <p:cNvSpPr txBox="1"/>
          <p:nvPr/>
        </p:nvSpPr>
        <p:spPr>
          <a:xfrm>
            <a:off x="2641600" y="913537"/>
            <a:ext cx="8216900" cy="1262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други думи, уводната част на занятието трябва да създаде у учениците готовност за дейност, да им помогне да придобият ясна представа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какво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 правят, </a:t>
            </a:r>
            <a:r>
              <a:rPr lang="bg-BG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защо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 го правят и </a:t>
            </a:r>
            <a:r>
              <a:rPr lang="bg-BG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най-добре да го направят.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B0B87ED-642A-4982-9433-0CA8205F65EC}"/>
              </a:ext>
            </a:extLst>
          </p:cNvPr>
          <p:cNvSpPr txBox="1"/>
          <p:nvPr/>
        </p:nvSpPr>
        <p:spPr>
          <a:xfrm>
            <a:off x="2641600" y="2357735"/>
            <a:ext cx="72136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всичко това да се постигне не чрез регламентирани преки указания, а чрез 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активното участие на самите ученици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092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061B917B-4460-40EC-8EC1-E37E5FF65514}"/>
              </a:ext>
            </a:extLst>
          </p:cNvPr>
          <p:cNvSpPr txBox="1"/>
          <p:nvPr/>
        </p:nvSpPr>
        <p:spPr>
          <a:xfrm>
            <a:off x="2641600" y="913537"/>
            <a:ext cx="8216900" cy="2865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трети клас учениците се запознават с новите учебни предмети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Човекът и природата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Човекът и обществото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които са логическо продължение на “Роден край”-I клас и “Околен свят”- II клас.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началото на учебната година, добре е учителят да направи кратко въведение относно новите учебни предмети. Чрез беседа, в която се обсъждат видовете текстове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приказки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разкази, които в първи и втори клас всички ученици са чели и слушали. 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Възниквали ли са в тях въпроси по това, което ги е развълнувало?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AACC2C10-9554-4A0E-A317-EDA7AEB4995D}"/>
              </a:ext>
            </a:extLst>
          </p:cNvPr>
          <p:cNvSpPr txBox="1"/>
          <p:nvPr/>
        </p:nvSpPr>
        <p:spPr>
          <a:xfrm>
            <a:off x="2641600" y="3843014"/>
            <a:ext cx="82169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непринуден разговор на третокласниците се изяснява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въвеждането на други текстове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които имат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научно-познавателен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 характер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Обяснява им се, че в тях те ще открият 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случки и събития, </a:t>
            </a:r>
            <a:r>
              <a:rPr lang="bg-BG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обяснения</a:t>
            </a:r>
            <a:r>
              <a:rPr lang="bg-BG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явления в природата и т.н.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6708772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2633</Words>
  <Application>Microsoft Office PowerPoint</Application>
  <PresentationFormat>Широк екран</PresentationFormat>
  <Paragraphs>213</Paragraphs>
  <Slides>31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Symbol</vt:lpstr>
      <vt:lpstr>Wingdings</vt:lpstr>
      <vt:lpstr>Wingdings 3</vt:lpstr>
      <vt:lpstr>Загатване</vt:lpstr>
      <vt:lpstr>САМОПОДГОТОВКАТА В НАЧАЛНОТО УЧИЛИЩЕ – СРЕДА ЗА УСВОЯВАНЕ НА КОМПЕТЕНТНОСТИ ЗА АКТИВНО УЧЕНЕ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Самоподготовката в началното училище – среда за усвояване на компетентности за активно учене</dc:title>
  <dc:creator>karamanova</dc:creator>
  <cp:lastModifiedBy>karamanova</cp:lastModifiedBy>
  <cp:revision>8</cp:revision>
  <dcterms:created xsi:type="dcterms:W3CDTF">2021-09-08T06:55:45Z</dcterms:created>
  <dcterms:modified xsi:type="dcterms:W3CDTF">2021-12-04T14:22:48Z</dcterms:modified>
</cp:coreProperties>
</file>